
<file path=[Content_Types].xml><?xml version="1.0" encoding="utf-8"?>
<Types xmlns="http://schemas.openxmlformats.org/package/2006/content-types">
  <Default Extension="jpg" ContentType="image/jpeg"/>
  <Default Extension="wmf" ContentType="image/x-wmf"/>
  <Default Extension="png" ContentType="image/png"/>
  <Default Extension="xml" ContentType="application/xml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theme/theme1.xml" ContentType="application/vnd.openxmlformats-officedocument.them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8.xml" ContentType="application/vnd.openxmlformats-officedocument.presentationml.slide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24384000" cy="7620000"/>
  <p:notesSz cx="7620000" cy="24384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ctr" defTabSz="456406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2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1pPr>
    <a:lvl2pPr marL="0" marR="0" indent="228600" algn="ctr" defTabSz="456406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2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2pPr>
    <a:lvl3pPr marL="0" marR="0" indent="457200" algn="ctr" defTabSz="456406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2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3pPr>
    <a:lvl4pPr marL="0" marR="0" indent="685800" algn="ctr" defTabSz="456406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2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4pPr>
    <a:lvl5pPr marL="0" marR="0" indent="914400" algn="ctr" defTabSz="456406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2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5pPr>
    <a:lvl6pPr marL="0" marR="0" indent="1143000" algn="ctr" defTabSz="456406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2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6pPr>
    <a:lvl7pPr marL="0" marR="0" indent="1371600" algn="ctr" defTabSz="456406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2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7pPr>
    <a:lvl8pPr marL="0" marR="0" indent="1600200" algn="ctr" defTabSz="456406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2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8pPr>
    <a:lvl9pPr marL="0" marR="0" indent="1828800" algn="ctr" defTabSz="456406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28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presProps" Target="presProps.xml" /><Relationship Id="rId33" Type="http://schemas.openxmlformats.org/officeDocument/2006/relationships/tableStyles" Target="tableStyles.xml" /><Relationship Id="rId3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" hidden="0"/>
          <p:cNvSpPr>
            <a:spLocks noGrp="1"/>
          </p:cNvSpPr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Text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856140" y="347265"/>
            <a:ext cx="8671720" cy="1686720"/>
          </a:xfrm>
          <a:prstGeom prst="rect">
            <a:avLst/>
          </a:prstGeom>
          <a:ln w="3175">
            <a:miter lim="400000"/>
          </a:ln>
        </p:spPr>
        <p:txBody>
          <a:bodyPr lIns="39687" tIns="39687" rIns="39687" bIns="39687" anchor="ctr">
            <a:normAutofit/>
          </a:bodyPr>
          <a:lstStyle/>
          <a:p>
            <a:pPr>
              <a:defRPr/>
            </a:pPr>
            <a:r>
              <a:rPr/>
              <a:t>Title Text</a:t>
            </a:r>
            <a:endParaRPr/>
          </a:p>
        </p:txBody>
      </p:sp>
      <p:sp>
        <p:nvSpPr>
          <p:cNvPr id="5" name="Body Level One…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856140" y="2033984"/>
            <a:ext cx="8671720" cy="4911328"/>
          </a:xfrm>
          <a:prstGeom prst="rect">
            <a:avLst/>
          </a:prstGeom>
          <a:ln w="3175">
            <a:miter lim="400000"/>
          </a:ln>
        </p:spPr>
        <p:txBody>
          <a:bodyPr lIns="39687" tIns="39687" rIns="39687" bIns="39687" anchor="ctr">
            <a:normAutofit/>
          </a:bodyPr>
          <a:lstStyle/>
          <a:p>
            <a:pPr>
              <a:defRPr/>
            </a:pPr>
            <a:r>
              <a:rPr/>
              <a:t>Body Level One</a:t>
            </a:r>
            <a:endParaRPr/>
          </a:p>
          <a:p>
            <a:pPr lvl="1">
              <a:defRPr/>
            </a:pPr>
            <a:r>
              <a:rPr/>
              <a:t>Body Level Two</a:t>
            </a:r>
            <a:endParaRPr/>
          </a:p>
          <a:p>
            <a:pPr lvl="2">
              <a:defRPr/>
            </a:pPr>
            <a:r>
              <a:rPr/>
              <a:t>Body Level Three</a:t>
            </a:r>
            <a:endParaRPr/>
          </a:p>
          <a:p>
            <a:pPr lvl="3">
              <a:defRPr/>
            </a:pPr>
            <a:r>
              <a:rPr/>
              <a:t>Body Level Four</a:t>
            </a:r>
            <a:endParaRPr/>
          </a:p>
          <a:p>
            <a:pPr lvl="4">
              <a:defRPr/>
            </a:pPr>
            <a:r>
              <a:rPr/>
              <a:t>Body Level Five</a:t>
            </a:r>
            <a:endParaRPr/>
          </a:p>
        </p:txBody>
      </p:sp>
      <p:sp>
        <p:nvSpPr>
          <p:cNvPr id="6" name="Slide Number" hidden="0"/>
          <p:cNvSpPr>
            <a:spLocks noGrp="1"/>
          </p:cNvSpPr>
          <p:nvPr isPhoto="0" userDrawn="0">
            <p:ph type="sldNum" sz="quarter" idx="2" hasCustomPrompt="0"/>
          </p:nvPr>
        </p:nvSpPr>
        <p:spPr bwMode="auto">
          <a:xfrm>
            <a:off x="12042144" y="7228085"/>
            <a:ext cx="289790" cy="295276"/>
          </a:xfrm>
          <a:prstGeom prst="rect">
            <a:avLst/>
          </a:prstGeom>
          <a:ln w="3175">
            <a:miter lim="400000"/>
          </a:ln>
        </p:spPr>
        <p:txBody>
          <a:bodyPr wrap="none" lIns="39687" tIns="39687" rIns="39687" bIns="39687">
            <a:spAutoFit/>
          </a:bodyPr>
          <a:lstStyle>
            <a:lvl1pPr>
              <a:defRPr sz="1400"/>
            </a:lvl1pPr>
          </a:lstStyle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 accent1="accent1" accent2="accent2" accent3="accent3" accent4="accent4" accent5="accent5" accent6="accent6" bg1="dk1" bg2="dk2" folHlink="folHlink" hlink="hlink" tx1="lt1" tx2="lt2"/>
  <p:sldLayoutIdLst>
    <p:sldLayoutId id="2147483649" r:id="rId1"/>
  </p:sldLayoutIdLst>
  <p:hf dt="1" ftr="1" hdr="1" sldNum="1"/>
  <p:txStyles>
    <p:titleStyle>
      <a:lvl1pPr marL="0" marR="0" indent="0" algn="ctr" defTabSz="45640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2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1pPr>
      <a:lvl2pPr marL="0" marR="0" indent="228600" algn="ctr" defTabSz="45640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2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2pPr>
      <a:lvl3pPr marL="0" marR="0" indent="457200" algn="ctr" defTabSz="45640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2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3pPr>
      <a:lvl4pPr marL="0" marR="0" indent="685800" algn="ctr" defTabSz="45640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2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4pPr>
      <a:lvl5pPr marL="0" marR="0" indent="914400" algn="ctr" defTabSz="45640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2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5pPr>
      <a:lvl6pPr marL="0" marR="0" indent="1143000" algn="ctr" defTabSz="45640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2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6pPr>
      <a:lvl7pPr marL="0" marR="0" indent="1371600" algn="ctr" defTabSz="45640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2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7pPr>
      <a:lvl8pPr marL="0" marR="0" indent="1600200" algn="ctr" defTabSz="45640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2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8pPr>
      <a:lvl9pPr marL="0" marR="0" indent="1828800" algn="ctr" defTabSz="45640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2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9pPr>
    </p:titleStyle>
    <p:bodyStyle>
      <a:lvl1pPr marL="345722" marR="0" indent="-345722" algn="l" defTabSz="456406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1pPr>
      <a:lvl2pPr marL="790222" marR="0" indent="-345722" algn="l" defTabSz="456406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2pPr>
      <a:lvl3pPr marL="1234722" marR="0" indent="-345722" algn="l" defTabSz="456406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3pPr>
      <a:lvl4pPr marL="1679222" marR="0" indent="-345722" algn="l" defTabSz="456406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4pPr>
      <a:lvl5pPr marL="2123722" marR="0" indent="-345722" algn="l" defTabSz="456406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5pPr>
      <a:lvl6pPr marL="2568222" marR="0" indent="-345722" algn="l" defTabSz="456406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6pPr>
      <a:lvl7pPr marL="3012721" marR="0" indent="-345722" algn="l" defTabSz="456406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7pPr>
      <a:lvl8pPr marL="3457222" marR="0" indent="-345722" algn="l" defTabSz="456406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8pPr>
      <a:lvl9pPr marL="3901722" marR="0" indent="-345722" algn="l" defTabSz="456406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defRPr sz="2800" b="0" i="0" u="none" strike="noStrike" cap="none" spc="0">
          <a:ln>
            <a:noFill/>
          </a:ln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marR="0" indent="0" algn="ctr" defTabSz="45640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228600" algn="ctr" defTabSz="45640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457200" algn="ctr" defTabSz="45640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685800" algn="ctr" defTabSz="45640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914400" algn="ctr" defTabSz="45640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1143000" algn="ctr" defTabSz="45640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1371600" algn="ctr" defTabSz="45640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1600200" algn="ctr" defTabSz="45640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1828800" algn="ctr" defTabSz="456406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  <p:sp>
        <p:nvSpPr>
          <p:cNvPr id="5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5786652" y="2384930"/>
            <a:ext cx="12810694" cy="2850138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9687" tIns="39687" rIns="39687" bIns="39687" numCol="1" spcCol="38100" rtlCol="0" anchor="ctr">
            <a:spAutoFit/>
          </a:bodyPr>
          <a:lstStyle/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When a man finds his enemy, does he let him get away unharmed? May the Lord reward you well for the way you treated me today.” </a:t>
            </a:r>
            <a:endParaRPr lang="en-US" sz="45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-1 Samuel 24:17–19, </a:t>
            </a:r>
            <a:r>
              <a:rPr lang="en-US" sz="4500" b="1">
                <a:solidFill>
                  <a:schemeClr val="tx1"/>
                </a:solidFill>
              </a:rPr>
              <a:t>NIV</a:t>
            </a:r>
            <a:endParaRPr lang="en-US" sz="45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  <p:sp>
        <p:nvSpPr>
          <p:cNvPr id="5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6544104" y="3077428"/>
            <a:ext cx="11295791" cy="1465144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9687" tIns="39687" rIns="39687" bIns="39687" numCol="1" spcCol="38100" rtlCol="0" anchor="ctr">
            <a:spAutoFit/>
          </a:bodyPr>
          <a:lstStyle/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1.	“Is my goal to </a:t>
            </a:r>
            <a:r>
              <a:rPr lang="en-US" sz="4500" b="1" u="sng">
                <a:solidFill>
                  <a:schemeClr val="tx1"/>
                </a:solidFill>
              </a:rPr>
              <a:t>win</a:t>
            </a:r>
            <a:r>
              <a:rPr lang="en-US" sz="4500" b="1">
                <a:solidFill>
                  <a:schemeClr val="tx1"/>
                </a:solidFill>
              </a:rPr>
              <a:t> </a:t>
            </a:r>
            <a:r>
              <a:rPr lang="en-US" sz="4500" b="1">
                <a:solidFill>
                  <a:schemeClr val="tx1"/>
                </a:solidFill>
              </a:rPr>
              <a:t>this conflict or is my goal to </a:t>
            </a:r>
            <a:r>
              <a:rPr lang="en-US" sz="4500" b="1" u="sng">
                <a:solidFill>
                  <a:schemeClr val="tx1"/>
                </a:solidFill>
              </a:rPr>
              <a:t>resolve</a:t>
            </a:r>
            <a:r>
              <a:rPr lang="en-US" sz="4500" b="1">
                <a:solidFill>
                  <a:schemeClr val="tx1"/>
                </a:solidFill>
              </a:rPr>
              <a:t> </a:t>
            </a:r>
            <a:r>
              <a:rPr lang="en-US" sz="4500" b="1">
                <a:solidFill>
                  <a:schemeClr val="tx1"/>
                </a:solidFill>
              </a:rPr>
              <a:t>this conflict?” </a:t>
            </a:r>
            <a:endParaRPr lang="en-US" sz="45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  <p:sp>
        <p:nvSpPr>
          <p:cNvPr id="5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6544104" y="3077428"/>
            <a:ext cx="11295791" cy="1465144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9687" tIns="39687" rIns="39687" bIns="39687" numCol="1" spcCol="38100" rtlCol="0" anchor="ctr">
            <a:spAutoFit/>
          </a:bodyPr>
          <a:lstStyle/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2.	“Am I trying </a:t>
            </a:r>
            <a:r>
              <a:rPr lang="en-US" sz="4500" b="1" u="sng">
                <a:solidFill>
                  <a:schemeClr val="tx1"/>
                </a:solidFill>
              </a:rPr>
              <a:t>to be right </a:t>
            </a:r>
            <a:r>
              <a:rPr lang="en-US" sz="4500" b="1">
                <a:solidFill>
                  <a:schemeClr val="tx1"/>
                </a:solidFill>
              </a:rPr>
              <a:t>or am I trying to make this relationship right?”</a:t>
            </a:r>
            <a:endParaRPr lang="en-US" sz="45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  <p:sp>
        <p:nvSpPr>
          <p:cNvPr id="5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6235969" y="2384930"/>
            <a:ext cx="11912061" cy="2850138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9687" tIns="39687" rIns="39687" bIns="39687" numCol="1" spcCol="38100" rtlCol="0" anchor="ctr">
            <a:spAutoFit/>
          </a:bodyPr>
          <a:lstStyle/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3.	“Do I prefer the isolation of being </a:t>
            </a:r>
            <a:r>
              <a:rPr lang="en-US" sz="4500" b="1">
                <a:solidFill>
                  <a:schemeClr val="tx1"/>
                </a:solidFill>
              </a:rPr>
              <a:t>‘the </a:t>
            </a:r>
            <a:r>
              <a:rPr lang="en-US" sz="4500" b="1">
                <a:solidFill>
                  <a:schemeClr val="tx1"/>
                </a:solidFill>
              </a:rPr>
              <a:t>lone </a:t>
            </a:r>
            <a:r>
              <a:rPr lang="en-US" sz="4500" b="1">
                <a:solidFill>
                  <a:schemeClr val="tx1"/>
                </a:solidFill>
              </a:rPr>
              <a:t>winner’ </a:t>
            </a:r>
            <a:r>
              <a:rPr lang="en-US" sz="4500" b="1">
                <a:solidFill>
                  <a:schemeClr val="tx1"/>
                </a:solidFill>
              </a:rPr>
              <a:t>or the comforts and benefits of sharing in a close relationship?”</a:t>
            </a:r>
            <a:endParaRPr/>
          </a:p>
          <a:p>
            <a:pPr>
              <a:defRPr/>
            </a:pPr>
            <a:endParaRPr lang="en-US" sz="45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  <p:sp>
        <p:nvSpPr>
          <p:cNvPr id="5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5104440" y="2731179"/>
            <a:ext cx="14175120" cy="2157641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9687" tIns="39687" rIns="39687" bIns="39687" numCol="1" spcCol="38100" rtlCol="0" anchor="ctr">
            <a:spAutoFit/>
          </a:bodyPr>
          <a:lstStyle/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How we resolve a conflict often tells us </a:t>
            </a:r>
            <a:endParaRPr/>
          </a:p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as much about our self as it does the other person.</a:t>
            </a:r>
            <a:endParaRPr/>
          </a:p>
          <a:p>
            <a:pPr>
              <a:defRPr/>
            </a:pPr>
            <a:endParaRPr lang="en-US" sz="45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  <p:sp>
        <p:nvSpPr>
          <p:cNvPr id="5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6544104" y="2731179"/>
            <a:ext cx="11295791" cy="2157641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9687" tIns="39687" rIns="39687" bIns="39687" numCol="1" spcCol="38100" rtlCol="0" anchor="ctr">
            <a:spAutoFit/>
          </a:bodyPr>
          <a:lstStyle/>
          <a:p>
            <a:pPr marL="914400" indent="-914400" algn="l">
              <a:buAutoNum type="arabicPeriod" startAt="1"/>
              <a:defRPr/>
            </a:pPr>
            <a:r>
              <a:rPr lang="en-US" sz="4500" b="1">
                <a:solidFill>
                  <a:schemeClr val="tx1"/>
                </a:solidFill>
              </a:rPr>
              <a:t>Our </a:t>
            </a:r>
            <a:r>
              <a:rPr lang="en-US" sz="4500" b="1" u="sng">
                <a:solidFill>
                  <a:schemeClr val="tx1"/>
                </a:solidFill>
              </a:rPr>
              <a:t>character</a:t>
            </a:r>
            <a:r>
              <a:rPr lang="en-US" sz="4500" b="1">
                <a:solidFill>
                  <a:schemeClr val="tx1"/>
                </a:solidFill>
              </a:rPr>
              <a:t> development</a:t>
            </a:r>
            <a:r>
              <a:rPr lang="en-US" sz="4500" b="1">
                <a:solidFill>
                  <a:schemeClr val="tx1"/>
                </a:solidFill>
              </a:rPr>
              <a:t>.</a:t>
            </a:r>
            <a:endParaRPr/>
          </a:p>
          <a:p>
            <a:pPr algn="l">
              <a:defRPr/>
            </a:pPr>
            <a:r>
              <a:rPr lang="en-US" sz="4500" b="1">
                <a:solidFill>
                  <a:schemeClr val="tx1"/>
                </a:solidFill>
              </a:rPr>
              <a:t>2.   Our </a:t>
            </a:r>
            <a:r>
              <a:rPr lang="en-US" sz="4500" b="1" u="sng">
                <a:solidFill>
                  <a:schemeClr val="tx1"/>
                </a:solidFill>
              </a:rPr>
              <a:t>emotional</a:t>
            </a:r>
            <a:r>
              <a:rPr lang="en-US" sz="4500" b="1">
                <a:solidFill>
                  <a:schemeClr val="tx1"/>
                </a:solidFill>
              </a:rPr>
              <a:t> health. </a:t>
            </a:r>
            <a:endParaRPr lang="en-US" sz="4500" b="1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4500" b="1">
                <a:solidFill>
                  <a:schemeClr val="tx1"/>
                </a:solidFill>
              </a:rPr>
              <a:t>3</a:t>
            </a:r>
            <a:r>
              <a:rPr lang="en-US" sz="4500" b="1">
                <a:solidFill>
                  <a:schemeClr val="tx1"/>
                </a:solidFill>
              </a:rPr>
              <a:t>.	Our </a:t>
            </a:r>
            <a:r>
              <a:rPr lang="en-US" sz="4500" b="1" u="sng">
                <a:solidFill>
                  <a:schemeClr val="tx1"/>
                </a:solidFill>
              </a:rPr>
              <a:t>spiritual</a:t>
            </a:r>
            <a:r>
              <a:rPr lang="en-US" sz="4500" b="1">
                <a:solidFill>
                  <a:schemeClr val="tx1"/>
                </a:solidFill>
              </a:rPr>
              <a:t> maturity. </a:t>
            </a:r>
            <a:endParaRPr lang="en-US" sz="45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  <p:sp>
        <p:nvSpPr>
          <p:cNvPr id="5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4493880" y="2731179"/>
            <a:ext cx="15396240" cy="2157641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9687" tIns="39687" rIns="39687" bIns="39687" numCol="1" spcCol="38100" rtlCol="0" anchor="ctr">
            <a:spAutoFit/>
          </a:bodyPr>
          <a:lstStyle/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“Be kind to one another, tender-hearted, forgiving each other, just as God in Christ also has forgiven you.” </a:t>
            </a:r>
            <a:endParaRPr lang="en-US" sz="45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-Ephesians 4:32, </a:t>
            </a:r>
            <a:r>
              <a:rPr lang="en-US" sz="4500" b="1">
                <a:solidFill>
                  <a:schemeClr val="tx1"/>
                </a:solidFill>
              </a:rPr>
              <a:t>NASB</a:t>
            </a:r>
            <a:endParaRPr lang="en-US" sz="45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  <p:sp>
        <p:nvSpPr>
          <p:cNvPr id="5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5983721" y="3077428"/>
            <a:ext cx="12416557" cy="1465144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9687" tIns="39687" rIns="39687" bIns="39687" numCol="1" spcCol="38100" rtlCol="0" anchor="ctr">
            <a:spAutoFit/>
          </a:bodyPr>
          <a:lstStyle/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“Be of the same mind, maintaining the same love, united in spirit, intent on one purpose. </a:t>
            </a:r>
            <a:endParaRPr lang="en-US" sz="45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  <p:sp>
        <p:nvSpPr>
          <p:cNvPr id="5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5928542" y="2731179"/>
            <a:ext cx="12526916" cy="2157641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9687" tIns="39687" rIns="39687" bIns="39687" numCol="1" spcCol="38100" rtlCol="0" anchor="ctr">
            <a:spAutoFit/>
          </a:bodyPr>
          <a:lstStyle/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Do </a:t>
            </a:r>
            <a:r>
              <a:rPr lang="en-US" sz="4500" b="1">
                <a:solidFill>
                  <a:schemeClr val="tx1"/>
                </a:solidFill>
              </a:rPr>
              <a:t>nothing from selfishness or empty conceit, but with humility of mind regard one another as more important than yourselves; </a:t>
            </a:r>
            <a:endParaRPr lang="en-US" sz="45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  <p:sp>
        <p:nvSpPr>
          <p:cNvPr id="5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5723590" y="3077428"/>
            <a:ext cx="12936819" cy="1465144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9687" tIns="39687" rIns="39687" bIns="39687" numCol="1" spcCol="38100" rtlCol="0" anchor="ctr">
            <a:spAutoFit/>
          </a:bodyPr>
          <a:lstStyle/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The right ways of </a:t>
            </a:r>
            <a:r>
              <a:rPr lang="en-US" sz="4500" b="1">
                <a:solidFill>
                  <a:schemeClr val="tx1"/>
                </a:solidFill>
              </a:rPr>
              <a:t>RESOVLING </a:t>
            </a:r>
            <a:r>
              <a:rPr lang="en-US" sz="4500" b="1">
                <a:solidFill>
                  <a:schemeClr val="tx1"/>
                </a:solidFill>
              </a:rPr>
              <a:t>conflict </a:t>
            </a:r>
            <a:endParaRPr lang="en-US" sz="45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without DISSOLVING </a:t>
            </a:r>
            <a:r>
              <a:rPr lang="en-US" sz="4500" b="1">
                <a:solidFill>
                  <a:schemeClr val="tx1"/>
                </a:solidFill>
              </a:rPr>
              <a:t>relationships.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  <p:sp>
        <p:nvSpPr>
          <p:cNvPr id="5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5818183" y="2731180"/>
            <a:ext cx="12747633" cy="2157641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9687" tIns="39687" rIns="39687" bIns="39687" numCol="1" spcCol="38100" rtlCol="0" anchor="ctr">
            <a:spAutoFit/>
          </a:bodyPr>
          <a:lstStyle/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do not merely look out for your own personal interests, but also for the interests of others</a:t>
            </a:r>
            <a:r>
              <a:rPr lang="en-US" sz="4500" b="1">
                <a:solidFill>
                  <a:schemeClr val="tx1"/>
                </a:solidFill>
              </a:rPr>
              <a:t>.”</a:t>
            </a:r>
            <a:endParaRPr/>
          </a:p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- Philippians 2:2–4, </a:t>
            </a:r>
            <a:r>
              <a:rPr lang="en-US" sz="4500" b="1">
                <a:solidFill>
                  <a:schemeClr val="tx1"/>
                </a:solidFill>
              </a:rPr>
              <a:t>NASB</a:t>
            </a:r>
            <a:endParaRPr lang="en-US" sz="45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  <p:sp>
        <p:nvSpPr>
          <p:cNvPr id="5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4367756" y="3077428"/>
            <a:ext cx="15648488" cy="1465144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9687" tIns="39687" rIns="39687" bIns="39687" numCol="1" spcCol="38100" rtlCol="0" anchor="ctr">
            <a:spAutoFit/>
          </a:bodyPr>
          <a:lstStyle/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“Treat others the same way you want them to treat you.” </a:t>
            </a:r>
            <a:endParaRPr lang="en-US" sz="45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-</a:t>
            </a:r>
            <a:r>
              <a:rPr lang="en-US" sz="4500" b="1">
                <a:solidFill>
                  <a:schemeClr val="tx1"/>
                </a:solidFill>
              </a:rPr>
              <a:t>Luke </a:t>
            </a:r>
            <a:r>
              <a:rPr lang="en-US" sz="4500" b="1">
                <a:solidFill>
                  <a:schemeClr val="tx1"/>
                </a:solidFill>
              </a:rPr>
              <a:t>6:31, </a:t>
            </a:r>
            <a:r>
              <a:rPr lang="en-US" sz="4500" b="1">
                <a:solidFill>
                  <a:schemeClr val="tx1"/>
                </a:solidFill>
              </a:rPr>
              <a:t>NASB</a:t>
            </a:r>
            <a:endParaRPr lang="en-US" sz="45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  <p:sp>
        <p:nvSpPr>
          <p:cNvPr id="5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5202621" y="3077428"/>
            <a:ext cx="12637273" cy="1465144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9687" tIns="39687" rIns="39687" bIns="39687" numCol="1" spcCol="38100" rtlCol="0" anchor="ctr">
            <a:spAutoFit/>
          </a:bodyPr>
          <a:lstStyle/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1.	When conflict arises, people begin to </a:t>
            </a:r>
            <a:r>
              <a:rPr lang="en-US" sz="4500" b="1" u="sng">
                <a:solidFill>
                  <a:schemeClr val="tx1"/>
                </a:solidFill>
              </a:rPr>
              <a:t>avoid you </a:t>
            </a:r>
            <a:r>
              <a:rPr lang="en-US" sz="4500" b="1">
                <a:solidFill>
                  <a:schemeClr val="tx1"/>
                </a:solidFill>
              </a:rPr>
              <a:t>or stop talking to you altogether.</a:t>
            </a:r>
            <a:endParaRPr lang="en-US" sz="45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  <p:sp>
        <p:nvSpPr>
          <p:cNvPr id="5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5889128" y="3077428"/>
            <a:ext cx="12605743" cy="1465144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9687" tIns="39687" rIns="39687" bIns="39687" numCol="1" spcCol="38100" rtlCol="0" anchor="ctr">
            <a:spAutoFit/>
          </a:bodyPr>
          <a:lstStyle/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2.	When you care more about the possibility of winning than the possibility of </a:t>
            </a:r>
            <a:r>
              <a:rPr lang="en-US" sz="4500" b="1" u="sng">
                <a:solidFill>
                  <a:schemeClr val="tx1"/>
                </a:solidFill>
              </a:rPr>
              <a:t>wounding</a:t>
            </a:r>
            <a:r>
              <a:rPr lang="en-US" sz="4500" b="1">
                <a:solidFill>
                  <a:schemeClr val="tx1"/>
                </a:solidFill>
              </a:rPr>
              <a:t>.</a:t>
            </a:r>
            <a:endParaRPr lang="en-US" sz="45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  <p:sp>
        <p:nvSpPr>
          <p:cNvPr id="5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6544104" y="2731180"/>
            <a:ext cx="11295791" cy="2157641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9687" tIns="39687" rIns="39687" bIns="39687" numCol="1" spcCol="38100" rtlCol="0" anchor="ctr">
            <a:spAutoFit/>
          </a:bodyPr>
          <a:lstStyle/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3.	When walking away with a trophy alone seems better to you than walking away </a:t>
            </a:r>
            <a:r>
              <a:rPr lang="en-US" sz="4500" b="1" u="sng">
                <a:solidFill>
                  <a:schemeClr val="tx1"/>
                </a:solidFill>
              </a:rPr>
              <a:t>together</a:t>
            </a:r>
            <a:r>
              <a:rPr lang="en-US" sz="4500" b="1">
                <a:solidFill>
                  <a:schemeClr val="tx1"/>
                </a:solidFill>
              </a:rPr>
              <a:t> with shared trophies.</a:t>
            </a:r>
            <a:endParaRPr lang="en-US" sz="45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  <p:sp>
        <p:nvSpPr>
          <p:cNvPr id="5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5092262" y="3423676"/>
            <a:ext cx="12747633" cy="772646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9687" tIns="39687" rIns="39687" bIns="39687" numCol="1" spcCol="38100" rtlCol="0" anchor="ctr">
            <a:spAutoFit/>
          </a:bodyPr>
          <a:lstStyle/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1.	Separate </a:t>
            </a:r>
            <a:r>
              <a:rPr lang="en-US" sz="4500" b="1" u="sng">
                <a:solidFill>
                  <a:schemeClr val="tx1"/>
                </a:solidFill>
              </a:rPr>
              <a:t>the conflict </a:t>
            </a:r>
            <a:r>
              <a:rPr lang="en-US" sz="4500" b="1">
                <a:solidFill>
                  <a:schemeClr val="tx1"/>
                </a:solidFill>
              </a:rPr>
              <a:t>from </a:t>
            </a:r>
            <a:r>
              <a:rPr lang="en-US" sz="4500" b="1" u="sng">
                <a:solidFill>
                  <a:schemeClr val="tx1"/>
                </a:solidFill>
              </a:rPr>
              <a:t>the relationship</a:t>
            </a:r>
            <a:r>
              <a:rPr lang="en-US" sz="4500" b="1">
                <a:solidFill>
                  <a:schemeClr val="tx1"/>
                </a:solidFill>
              </a:rPr>
              <a:t>.  </a:t>
            </a:r>
            <a:endParaRPr lang="en-US" sz="45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  <p:sp>
        <p:nvSpPr>
          <p:cNvPr id="5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6544104" y="3077428"/>
            <a:ext cx="11295791" cy="1465144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9687" tIns="39687" rIns="39687" bIns="39687" numCol="1" spcCol="38100" rtlCol="0" anchor="ctr">
            <a:spAutoFit/>
          </a:bodyPr>
          <a:lstStyle/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2.	Instead of fighting to be right, fight for your </a:t>
            </a:r>
            <a:r>
              <a:rPr lang="en-US" sz="4500" b="1" u="sng">
                <a:solidFill>
                  <a:schemeClr val="tx1"/>
                </a:solidFill>
              </a:rPr>
              <a:t>relationship to be right.</a:t>
            </a:r>
            <a:endParaRPr lang="en-US" sz="4500" u="sng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  <p:sp>
        <p:nvSpPr>
          <p:cNvPr id="5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6544104" y="2731179"/>
            <a:ext cx="11295791" cy="2157641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9687" tIns="39687" rIns="39687" bIns="39687" numCol="1" spcCol="38100" rtlCol="0" anchor="ctr">
            <a:spAutoFit/>
          </a:bodyPr>
          <a:lstStyle/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3.	Instead of searching for </a:t>
            </a:r>
            <a:r>
              <a:rPr lang="en-US" sz="4500" b="1">
                <a:solidFill>
                  <a:schemeClr val="tx1"/>
                </a:solidFill>
              </a:rPr>
              <a:t>one </a:t>
            </a:r>
            <a:r>
              <a:rPr lang="en-US" sz="4500" b="1">
                <a:solidFill>
                  <a:schemeClr val="tx1"/>
                </a:solidFill>
              </a:rPr>
              <a:t>path for </a:t>
            </a:r>
            <a:r>
              <a:rPr lang="en-US" sz="4500" b="1">
                <a:solidFill>
                  <a:schemeClr val="tx1"/>
                </a:solidFill>
              </a:rPr>
              <a:t>you </a:t>
            </a:r>
            <a:r>
              <a:rPr lang="en-US" sz="4500" b="1">
                <a:solidFill>
                  <a:schemeClr val="tx1"/>
                </a:solidFill>
              </a:rPr>
              <a:t>to win, search for </a:t>
            </a:r>
            <a:r>
              <a:rPr lang="en-US" sz="4500" b="1" u="sng">
                <a:solidFill>
                  <a:schemeClr val="tx1"/>
                </a:solidFill>
              </a:rPr>
              <a:t>alternative </a:t>
            </a:r>
            <a:r>
              <a:rPr lang="en-US" sz="4500" b="1">
                <a:solidFill>
                  <a:schemeClr val="tx1"/>
                </a:solidFill>
              </a:rPr>
              <a:t>paths </a:t>
            </a:r>
            <a:r>
              <a:rPr lang="en-US" sz="4500" b="1">
                <a:solidFill>
                  <a:schemeClr val="tx1"/>
                </a:solidFill>
              </a:rPr>
              <a:t>for both to win. </a:t>
            </a:r>
            <a:endParaRPr lang="en-US" sz="45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  <p:sp>
        <p:nvSpPr>
          <p:cNvPr id="5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6544104" y="2731179"/>
            <a:ext cx="11295791" cy="2157641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9687" tIns="39687" rIns="39687" bIns="39687" numCol="1" spcCol="38100" rtlCol="0" anchor="ctr">
            <a:spAutoFit/>
          </a:bodyPr>
          <a:lstStyle/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Pride wants to win </a:t>
            </a:r>
            <a:r>
              <a:rPr lang="en-US" sz="4500" b="1" u="sng">
                <a:solidFill>
                  <a:schemeClr val="tx1"/>
                </a:solidFill>
              </a:rPr>
              <a:t>alone</a:t>
            </a:r>
            <a:r>
              <a:rPr lang="en-US" sz="4500" b="1">
                <a:solidFill>
                  <a:schemeClr val="tx1"/>
                </a:solidFill>
              </a:rPr>
              <a:t>.  </a:t>
            </a:r>
            <a:endParaRPr/>
          </a:p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Love </a:t>
            </a:r>
            <a:r>
              <a:rPr lang="en-US" sz="4500" b="1">
                <a:solidFill>
                  <a:schemeClr val="tx1"/>
                </a:solidFill>
              </a:rPr>
              <a:t>wants others to win </a:t>
            </a:r>
            <a:r>
              <a:rPr lang="en-US" sz="4500" b="1" u="sng">
                <a:solidFill>
                  <a:schemeClr val="tx1"/>
                </a:solidFill>
              </a:rPr>
              <a:t>together</a:t>
            </a:r>
            <a:r>
              <a:rPr lang="en-US" sz="4500" b="1">
                <a:solidFill>
                  <a:schemeClr val="tx1"/>
                </a:solidFill>
              </a:rPr>
              <a:t>.</a:t>
            </a:r>
            <a:endParaRPr lang="en-US" sz="4500" b="1">
              <a:solidFill>
                <a:schemeClr val="tx1"/>
              </a:solidFill>
            </a:endParaRPr>
          </a:p>
          <a:p>
            <a:pPr>
              <a:defRPr/>
            </a:pPr>
            <a:endParaRPr lang="en-US" sz="45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  <p:sp>
        <p:nvSpPr>
          <p:cNvPr id="5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6544104" y="2731179"/>
            <a:ext cx="11295791" cy="2157641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9687" tIns="39687" rIns="39687" bIns="39687" numCol="1" spcCol="38100" rtlCol="0" anchor="ctr">
            <a:spAutoFit/>
          </a:bodyPr>
          <a:lstStyle/>
          <a:p>
            <a:pPr>
              <a:defRPr/>
            </a:pPr>
            <a:r>
              <a:rPr lang="en-US" sz="4500" b="1" u="sng">
                <a:solidFill>
                  <a:schemeClr val="tx1"/>
                </a:solidFill>
              </a:rPr>
              <a:t>How</a:t>
            </a:r>
            <a:r>
              <a:rPr lang="en-US" sz="4500" b="1">
                <a:solidFill>
                  <a:schemeClr val="tx1"/>
                </a:solidFill>
              </a:rPr>
              <a:t> </a:t>
            </a:r>
            <a:r>
              <a:rPr lang="en-US" sz="4500" b="1">
                <a:solidFill>
                  <a:schemeClr val="tx1"/>
                </a:solidFill>
              </a:rPr>
              <a:t>you work out your conflict is </a:t>
            </a:r>
            <a:endParaRPr lang="en-US" sz="45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more important, </a:t>
            </a:r>
            <a:r>
              <a:rPr lang="en-US" sz="4500" b="1">
                <a:solidFill>
                  <a:schemeClr val="tx1"/>
                </a:solidFill>
              </a:rPr>
              <a:t>sometimes, </a:t>
            </a:r>
            <a:endParaRPr/>
          </a:p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than </a:t>
            </a:r>
            <a:r>
              <a:rPr lang="en-US" sz="4500" b="1" u="sng">
                <a:solidFill>
                  <a:schemeClr val="tx1"/>
                </a:solidFill>
              </a:rPr>
              <a:t>w</a:t>
            </a:r>
            <a:r>
              <a:rPr lang="en-US" sz="4500" b="1" u="sng">
                <a:solidFill>
                  <a:schemeClr val="tx1"/>
                </a:solidFill>
              </a:rPr>
              <a:t>hat</a:t>
            </a:r>
            <a:r>
              <a:rPr lang="en-US" sz="4500" b="1">
                <a:solidFill>
                  <a:schemeClr val="tx1"/>
                </a:solidFill>
              </a:rPr>
              <a:t> </a:t>
            </a:r>
            <a:r>
              <a:rPr lang="en-US" sz="4500" b="1">
                <a:solidFill>
                  <a:schemeClr val="tx1"/>
                </a:solidFill>
              </a:rPr>
              <a:t>the conflict is about.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  <p:sp>
        <p:nvSpPr>
          <p:cNvPr id="5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5069321" y="3423677"/>
            <a:ext cx="14245357" cy="772646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9687" tIns="39687" rIns="39687" bIns="39687" numCol="1" spcCol="38100" rtlCol="0" anchor="ctr">
            <a:spAutoFit/>
          </a:bodyPr>
          <a:lstStyle/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Godly relationships don’t have winners and losers.</a:t>
            </a:r>
            <a:endParaRPr lang="en-US" sz="45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  <p:sp>
        <p:nvSpPr>
          <p:cNvPr id="5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3815963" y="3423677"/>
            <a:ext cx="16752074" cy="772646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9687" tIns="39687" rIns="39687" bIns="39687" numCol="1" spcCol="38100" rtlCol="0" anchor="ctr">
            <a:spAutoFit/>
          </a:bodyPr>
          <a:lstStyle/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A “win-lose” mentality always breeds a </a:t>
            </a:r>
            <a:r>
              <a:rPr lang="en-US" sz="4500" b="1" u="sng">
                <a:solidFill>
                  <a:schemeClr val="tx1"/>
                </a:solidFill>
              </a:rPr>
              <a:t>“revenge” </a:t>
            </a:r>
            <a:r>
              <a:rPr lang="en-US" sz="4500" b="1">
                <a:solidFill>
                  <a:schemeClr val="tx1"/>
                </a:solidFill>
              </a:rPr>
              <a:t>mentality.</a:t>
            </a:r>
            <a:endParaRPr lang="en-US" sz="45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  <p:sp>
        <p:nvSpPr>
          <p:cNvPr id="5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3760783" y="3423677"/>
            <a:ext cx="16862433" cy="772646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9687" tIns="39687" rIns="39687" bIns="39687" numCol="1" spcCol="38100" rtlCol="0" anchor="ctr">
            <a:spAutoFit/>
          </a:bodyPr>
          <a:lstStyle/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There’s a difference between “I’M right” and “WHAT’S right.” </a:t>
            </a:r>
            <a:endParaRPr lang="en-US" sz="45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  <p:sp>
        <p:nvSpPr>
          <p:cNvPr id="5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6544104" y="2731179"/>
            <a:ext cx="11295791" cy="2157641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9687" tIns="39687" rIns="39687" bIns="39687" numCol="1" spcCol="38100" rtlCol="0" anchor="ctr">
            <a:spAutoFit/>
          </a:bodyPr>
          <a:lstStyle/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“You are more righteous than I,” he said. “You have treated me well, but I have treated you badly.</a:t>
            </a:r>
            <a:endParaRPr lang="en-US" sz="45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24384000" cy="7620000"/>
          </a:xfrm>
          <a:prstGeom prst="rect">
            <a:avLst/>
          </a:prstGeom>
        </p:spPr>
      </p:pic>
      <p:sp>
        <p:nvSpPr>
          <p:cNvPr id="5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6544104" y="2731179"/>
            <a:ext cx="11295791" cy="2157641"/>
          </a:xfrm>
          <a:prstGeom prst="rect">
            <a:avLst/>
          </a:prstGeom>
          <a:noFill/>
          <a:ln w="3175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9687" tIns="39687" rIns="39687" bIns="39687" numCol="1" spcCol="38100" rtlCol="0" anchor="ctr">
            <a:spAutoFit/>
          </a:bodyPr>
          <a:lstStyle/>
          <a:p>
            <a:pPr>
              <a:defRPr/>
            </a:pPr>
            <a:r>
              <a:rPr lang="en-US" sz="4500" b="1">
                <a:solidFill>
                  <a:schemeClr val="tx1"/>
                </a:solidFill>
              </a:rPr>
              <a:t>You have just now told me of the good you did to me; the Lord delivered me into your hands, but you did not kill me. </a:t>
            </a:r>
            <a:endParaRPr lang="en-US" sz="45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blipFill>
          <a:blip r:embed="rId1"/>
          <a:tile algn="tl" flip="none" sx="100000" sy="100000" tx="0" ty="0"/>
        </a:blipFill>
        <a:ln w="3175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12700" cap="flat">
          <a:solidFill>
            <a:srgbClr val="000000"/>
          </a:solidFill>
          <a:prstDash val="solid"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3175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onlyoffice/5.3.4.3</Application>
  <DocSecurity>0</DocSecurity>
  <PresentationFormat>Custom</PresentationFormat>
  <Paragraphs>0</Paragraphs>
  <Slides>29</Slides>
  <Notes>29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Ann Mahle</dc:creator>
  <cp:keywords/>
  <dc:description/>
  <dc:identifier/>
  <dc:language/>
  <cp:lastModifiedBy>Rick Guilfoil (rguilfoil@nazarene.org)</cp:lastModifiedBy>
  <cp:revision>442</cp:revision>
  <dcterms:modified xsi:type="dcterms:W3CDTF">2019-09-30T18:11:27Z</dcterms:modified>
  <cp:category/>
  <cp:contentStatus/>
  <cp:version/>
</cp:coreProperties>
</file>