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C2E19B12-2604-4E27-92F0-9058181672A7}">
  <a:tblStyle styleId="{C2E19B12-2604-4E27-92F0-9058181672A7}"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38000"/>
              </a:lnSpc>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Todd Frye </a:t>
            </a:r>
          </a:p>
          <a:p>
            <a:pPr lvl="0" rtl="0">
              <a:lnSpc>
                <a:spcPct val="138000"/>
              </a:lnSpc>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Jill Gonzalez-Bravo</a:t>
            </a:r>
          </a:p>
          <a:p>
            <a:pPr lvl="0" rtl="0">
              <a:lnSpc>
                <a:spcPct val="138000"/>
              </a:lnSpc>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Todd Hiestand</a:t>
            </a:r>
          </a:p>
          <a:p>
            <a:pPr lvl="0" rtl="0">
              <a:lnSpc>
                <a:spcPct val="138000"/>
              </a:lnSpc>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Bob Humphrey</a:t>
            </a:r>
          </a:p>
          <a:p>
            <a:pPr lvl="0" rtl="0">
              <a:lnSpc>
                <a:spcPct val="138000"/>
              </a:lnSpc>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Mark Kelley</a:t>
            </a:r>
          </a:p>
          <a:p>
            <a:pPr lvl="0" rtl="0">
              <a:lnSpc>
                <a:spcPct val="138000"/>
              </a:lnSpc>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Brent Moore </a:t>
            </a:r>
          </a:p>
          <a:p>
            <a:pPr lvl="0" rtl="0">
              <a:lnSpc>
                <a:spcPct val="115000"/>
              </a:lnSpc>
              <a:spcBef>
                <a:spcPts val="0"/>
              </a:spcBef>
              <a:spcAft>
                <a:spcPts val="160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Mary Murphy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03.jpg"/><Relationship Id="rId4" Type="http://schemas.openxmlformats.org/officeDocument/2006/relationships/image" Target="../media/image0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0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0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0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04.png"/><Relationship Id="rId4" Type="http://schemas.openxmlformats.org/officeDocument/2006/relationships/image" Target="../media/image0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0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0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0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idx="1" type="subTitle"/>
          </p:nvPr>
        </p:nvSpPr>
        <p:spPr>
          <a:xfrm>
            <a:off x="371225" y="4239075"/>
            <a:ext cx="8520600" cy="792600"/>
          </a:xfrm>
          <a:prstGeom prst="rect">
            <a:avLst/>
          </a:prstGeom>
        </p:spPr>
        <p:txBody>
          <a:bodyPr anchorCtr="0" anchor="t" bIns="91425" lIns="91425" rIns="91425" tIns="91425">
            <a:noAutofit/>
          </a:bodyPr>
          <a:lstStyle/>
          <a:p>
            <a:pPr lvl="0">
              <a:spcBef>
                <a:spcPts val="0"/>
              </a:spcBef>
              <a:buNone/>
            </a:pPr>
            <a:r>
              <a:rPr lang="en"/>
              <a:t>Pioneering Professors</a:t>
            </a:r>
          </a:p>
        </p:txBody>
      </p:sp>
      <p:pic>
        <p:nvPicPr>
          <p:cNvPr descr="Icon_3color.jpg" id="55" name="Shape 55"/>
          <p:cNvPicPr preferRelativeResize="0"/>
          <p:nvPr/>
        </p:nvPicPr>
        <p:blipFill>
          <a:blip r:embed="rId3">
            <a:alphaModFix/>
          </a:blip>
          <a:stretch>
            <a:fillRect/>
          </a:stretch>
        </p:blipFill>
        <p:spPr>
          <a:xfrm>
            <a:off x="762833" y="283350"/>
            <a:ext cx="7618325" cy="3773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
              <a:t>Review of the Literature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idx="2" type="body"/>
          </p:nvPr>
        </p:nvSpPr>
        <p:spPr>
          <a:xfrm>
            <a:off x="4772100" y="412200"/>
            <a:ext cx="4004400" cy="4550100"/>
          </a:xfrm>
          <a:prstGeom prst="rect">
            <a:avLst/>
          </a:prstGeom>
        </p:spPr>
        <p:txBody>
          <a:bodyPr anchorCtr="0" anchor="ctr" bIns="91425" lIns="91425" rIns="91425" tIns="91425">
            <a:noAutofit/>
          </a:bodyPr>
          <a:lstStyle/>
          <a:p>
            <a:pPr lvl="0" rtl="0">
              <a:lnSpc>
                <a:spcPct val="90000"/>
              </a:lnSpc>
              <a:spcBef>
                <a:spcPts val="1000"/>
              </a:spcBef>
              <a:spcAft>
                <a:spcPts val="0"/>
              </a:spcAft>
              <a:buClr>
                <a:schemeClr val="dk1"/>
              </a:buClr>
              <a:buSzPct val="45833"/>
              <a:buFont typeface="Arial"/>
              <a:buNone/>
            </a:pPr>
            <a:r>
              <a:rPr lang="en" sz="2400">
                <a:solidFill>
                  <a:schemeClr val="dk1"/>
                </a:solidFill>
              </a:rPr>
              <a:t>•</a:t>
            </a:r>
            <a:r>
              <a:rPr lang="en" sz="2400">
                <a:solidFill>
                  <a:schemeClr val="dk1"/>
                </a:solidFill>
                <a:latin typeface="Calibri"/>
                <a:ea typeface="Calibri"/>
                <a:cs typeface="Calibri"/>
                <a:sym typeface="Calibri"/>
              </a:rPr>
              <a:t>Calls for faculty to recognize the tension between “cultivating deep thought” and the speed and demands of the “corporate university”</a:t>
            </a:r>
          </a:p>
          <a:p>
            <a:pPr lvl="0" rtl="0">
              <a:lnSpc>
                <a:spcPct val="90000"/>
              </a:lnSpc>
              <a:spcBef>
                <a:spcPts val="1000"/>
              </a:spcBef>
              <a:spcAft>
                <a:spcPts val="0"/>
              </a:spcAft>
              <a:buClr>
                <a:schemeClr val="dk1"/>
              </a:buClr>
              <a:buSzPct val="45833"/>
              <a:buFont typeface="Arial"/>
              <a:buNone/>
            </a:pPr>
            <a:r>
              <a:rPr lang="en" sz="2400">
                <a:solidFill>
                  <a:schemeClr val="dk1"/>
                </a:solidFill>
              </a:rPr>
              <a:t>•</a:t>
            </a:r>
            <a:r>
              <a:rPr lang="en" sz="2400">
                <a:solidFill>
                  <a:schemeClr val="dk1"/>
                </a:solidFill>
                <a:latin typeface="Calibri"/>
                <a:ea typeface="Calibri"/>
                <a:cs typeface="Calibri"/>
                <a:sym typeface="Calibri"/>
              </a:rPr>
              <a:t>Adopting principles of the Slow Movement can have benefits for faculty members in their work and personal lives, and this will benefit students through enhanced teaching.</a:t>
            </a:r>
          </a:p>
          <a:p>
            <a:pPr lvl="0" rtl="0">
              <a:lnSpc>
                <a:spcPct val="200000"/>
              </a:lnSpc>
              <a:spcBef>
                <a:spcPts val="0"/>
              </a:spcBef>
              <a:buNone/>
            </a:pPr>
            <a:r>
              <a:t/>
            </a:r>
            <a:endParaRPr/>
          </a:p>
        </p:txBody>
      </p:sp>
      <p:pic>
        <p:nvPicPr>
          <p:cNvPr descr="https://3.bp.blogspot.com/-oXlOZ4sFd5g/V0ofCBIOmQI/AAAAAAAAe5I/79Q_vSrl76QOV4Ez_9FmpeQlZXb14MODACLcB/s320/Slow%2BPorfessor%2Bcover.png" id="120" name="Shape 120"/>
          <p:cNvPicPr preferRelativeResize="0"/>
          <p:nvPr/>
        </p:nvPicPr>
        <p:blipFill>
          <a:blip r:embed="rId3">
            <a:alphaModFix/>
          </a:blip>
          <a:stretch>
            <a:fillRect/>
          </a:stretch>
        </p:blipFill>
        <p:spPr>
          <a:xfrm>
            <a:off x="641575" y="181187"/>
            <a:ext cx="3047975" cy="4781124"/>
          </a:xfrm>
          <a:prstGeom prst="rect">
            <a:avLst/>
          </a:prstGeom>
          <a:noFill/>
          <a:ln>
            <a:noFill/>
          </a:ln>
        </p:spPr>
      </p:pic>
      <p:sp>
        <p:nvSpPr>
          <p:cNvPr id="121" name="Shape 121"/>
          <p:cNvSpPr txBox="1"/>
          <p:nvPr/>
        </p:nvSpPr>
        <p:spPr>
          <a:xfrm>
            <a:off x="5935300" y="1721050"/>
            <a:ext cx="3769200" cy="4398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The Slow Professor: Time Management and Timelessness</a:t>
            </a:r>
          </a:p>
        </p:txBody>
      </p:sp>
      <p:sp>
        <p:nvSpPr>
          <p:cNvPr id="127" name="Shape 127"/>
          <p:cNvSpPr txBox="1"/>
          <p:nvPr>
            <p:ph idx="1" type="body"/>
          </p:nvPr>
        </p:nvSpPr>
        <p:spPr>
          <a:xfrm>
            <a:off x="311700" y="1505575"/>
            <a:ext cx="8520600" cy="3063300"/>
          </a:xfrm>
          <a:prstGeom prst="rect">
            <a:avLst/>
          </a:prstGeom>
        </p:spPr>
        <p:txBody>
          <a:bodyPr anchorCtr="0" anchor="t" bIns="91425" lIns="91425" rIns="91425" tIns="91425">
            <a:noAutofit/>
          </a:bodyPr>
          <a:lstStyle/>
          <a:p>
            <a:pPr lvl="0" rtl="0">
              <a:lnSpc>
                <a:spcPct val="90000"/>
              </a:lnSpc>
              <a:spcBef>
                <a:spcPts val="1000"/>
              </a:spcBef>
              <a:spcAft>
                <a:spcPts val="0"/>
              </a:spcAft>
              <a:buClr>
                <a:schemeClr val="dk1"/>
              </a:buClr>
              <a:buSzPct val="45833"/>
              <a:buFont typeface="Arial"/>
              <a:buNone/>
            </a:pPr>
            <a:r>
              <a:rPr lang="en" sz="2400">
                <a:solidFill>
                  <a:schemeClr val="dk1"/>
                </a:solidFill>
              </a:rPr>
              <a:t>•</a:t>
            </a:r>
            <a:r>
              <a:rPr lang="en" sz="2400">
                <a:solidFill>
                  <a:schemeClr val="dk1"/>
                </a:solidFill>
                <a:latin typeface="Calibri"/>
                <a:ea typeface="Calibri"/>
                <a:cs typeface="Calibri"/>
                <a:sym typeface="Calibri"/>
              </a:rPr>
              <a:t>Much time management advice defies logic and is counter productive</a:t>
            </a:r>
          </a:p>
          <a:p>
            <a:pPr lvl="0" rtl="0">
              <a:lnSpc>
                <a:spcPct val="90000"/>
              </a:lnSpc>
              <a:spcBef>
                <a:spcPts val="1000"/>
              </a:spcBef>
              <a:spcAft>
                <a:spcPts val="0"/>
              </a:spcAft>
              <a:buClr>
                <a:schemeClr val="dk1"/>
              </a:buClr>
              <a:buSzPct val="45833"/>
              <a:buFont typeface="Arial"/>
              <a:buNone/>
            </a:pPr>
            <a:r>
              <a:rPr lang="en" sz="2400">
                <a:solidFill>
                  <a:schemeClr val="dk1"/>
                </a:solidFill>
              </a:rPr>
              <a:t>•</a:t>
            </a:r>
            <a:r>
              <a:rPr lang="en" sz="2400">
                <a:solidFill>
                  <a:schemeClr val="dk1"/>
                </a:solidFill>
                <a:latin typeface="Calibri"/>
                <a:ea typeface="Calibri"/>
                <a:cs typeface="Calibri"/>
                <a:sym typeface="Calibri"/>
              </a:rPr>
              <a:t>As faculty members we can cultivate time to think and learn and should recognize that the thinking and learning process cannot be hurried</a:t>
            </a:r>
          </a:p>
          <a:p>
            <a:pPr lvl="0" rtl="0">
              <a:lnSpc>
                <a:spcPct val="90000"/>
              </a:lnSpc>
              <a:spcBef>
                <a:spcPts val="1000"/>
              </a:spcBef>
              <a:spcAft>
                <a:spcPts val="0"/>
              </a:spcAft>
              <a:buClr>
                <a:schemeClr val="dk1"/>
              </a:buClr>
              <a:buSzPct val="45833"/>
              <a:buFont typeface="Arial"/>
              <a:buNone/>
            </a:pPr>
            <a:r>
              <a:rPr lang="en" sz="2400">
                <a:solidFill>
                  <a:schemeClr val="dk1"/>
                </a:solidFill>
              </a:rPr>
              <a:t>•</a:t>
            </a:r>
            <a:r>
              <a:rPr lang="en" sz="2400">
                <a:solidFill>
                  <a:schemeClr val="dk1"/>
                </a:solidFill>
                <a:latin typeface="Calibri"/>
                <a:ea typeface="Calibri"/>
                <a:cs typeface="Calibri"/>
                <a:sym typeface="Calibri"/>
              </a:rPr>
              <a:t>Cultivating time to think and learn is essential to a faculty member’s work satisfaction and quality of teaching</a:t>
            </a:r>
          </a:p>
          <a:p>
            <a:pPr lvl="0" rtl="0">
              <a:lnSpc>
                <a:spcPct val="90000"/>
              </a:lnSpc>
              <a:spcBef>
                <a:spcPts val="500"/>
              </a:spcBef>
              <a:spcAft>
                <a:spcPts val="0"/>
              </a:spcAft>
              <a:buClr>
                <a:schemeClr val="dk1"/>
              </a:buClr>
              <a:buSzPct val="45833"/>
              <a:buFont typeface="Arial"/>
              <a:buNone/>
            </a:pPr>
            <a:r>
              <a:t/>
            </a:r>
            <a:endParaRPr sz="2400">
              <a:solidFill>
                <a:schemeClr val="dk1"/>
              </a:solidFill>
              <a:latin typeface="Calibri"/>
              <a:ea typeface="Calibri"/>
              <a:cs typeface="Calibri"/>
              <a:sym typeface="Calibri"/>
            </a:endParaRPr>
          </a:p>
          <a:p>
            <a:pPr lvl="0">
              <a:spcBef>
                <a:spcPts val="0"/>
              </a:spcBef>
              <a:buNone/>
            </a:pPr>
            <a:r>
              <a:t/>
            </a:r>
            <a:endParaRPr/>
          </a:p>
        </p:txBody>
      </p:sp>
      <p:pic>
        <p:nvPicPr>
          <p:cNvPr descr="https://3.bp.blogspot.com/-oXlOZ4sFd5g/V0ofCBIOmQI/AAAAAAAAe5I/79Q_vSrl76QOV4Ez_9FmpeQlZXb14MODACLcB/s320/Slow%2BPorfessor%2Bcover.png" id="128" name="Shape 128"/>
          <p:cNvPicPr preferRelativeResize="0"/>
          <p:nvPr/>
        </p:nvPicPr>
        <p:blipFill>
          <a:blip r:embed="rId3">
            <a:alphaModFix/>
          </a:blip>
          <a:stretch>
            <a:fillRect/>
          </a:stretch>
        </p:blipFill>
        <p:spPr>
          <a:xfrm>
            <a:off x="7707550" y="135007"/>
            <a:ext cx="1310300" cy="2055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The Slow Professor: Time Management and Timelessness</a:t>
            </a:r>
          </a:p>
        </p:txBody>
      </p:sp>
      <p:sp>
        <p:nvSpPr>
          <p:cNvPr id="134" name="Shape 134"/>
          <p:cNvSpPr txBox="1"/>
          <p:nvPr>
            <p:ph idx="1" type="body"/>
          </p:nvPr>
        </p:nvSpPr>
        <p:spPr>
          <a:xfrm>
            <a:off x="311700" y="1490175"/>
            <a:ext cx="8520600" cy="3078600"/>
          </a:xfrm>
          <a:prstGeom prst="rect">
            <a:avLst/>
          </a:prstGeom>
        </p:spPr>
        <p:txBody>
          <a:bodyPr anchorCtr="0" anchor="t" bIns="91425" lIns="91425" rIns="91425" tIns="91425">
            <a:noAutofit/>
          </a:bodyPr>
          <a:lstStyle/>
          <a:p>
            <a:pPr lvl="0" rtl="0">
              <a:lnSpc>
                <a:spcPct val="90000"/>
              </a:lnSpc>
              <a:spcBef>
                <a:spcPts val="1000"/>
              </a:spcBef>
              <a:spcAft>
                <a:spcPts val="0"/>
              </a:spcAft>
              <a:buNone/>
            </a:pPr>
            <a:r>
              <a:t/>
            </a:r>
            <a:endParaRPr>
              <a:solidFill>
                <a:schemeClr val="dk1"/>
              </a:solidFill>
              <a:latin typeface="Calibri"/>
              <a:ea typeface="Calibri"/>
              <a:cs typeface="Calibri"/>
              <a:sym typeface="Calibri"/>
            </a:endParaRPr>
          </a:p>
          <a:p>
            <a:pPr lvl="0" rtl="0">
              <a:lnSpc>
                <a:spcPct val="90000"/>
              </a:lnSpc>
              <a:spcBef>
                <a:spcPts val="1000"/>
              </a:spcBef>
              <a:spcAft>
                <a:spcPts val="0"/>
              </a:spcAft>
              <a:buNone/>
            </a:pPr>
            <a:r>
              <a:rPr lang="en" sz="2400">
                <a:solidFill>
                  <a:schemeClr val="dk1"/>
                </a:solidFill>
              </a:rPr>
              <a:t>•</a:t>
            </a:r>
            <a:r>
              <a:rPr lang="en" sz="2400">
                <a:solidFill>
                  <a:schemeClr val="dk1"/>
                </a:solidFill>
                <a:latin typeface="Calibri"/>
                <a:ea typeface="Calibri"/>
                <a:cs typeface="Calibri"/>
                <a:sym typeface="Calibri"/>
              </a:rPr>
              <a:t>Suggestions:</a:t>
            </a:r>
          </a:p>
          <a:p>
            <a:pPr lvl="0" rtl="0">
              <a:lnSpc>
                <a:spcPct val="90000"/>
              </a:lnSpc>
              <a:spcBef>
                <a:spcPts val="500"/>
              </a:spcBef>
              <a:spcAft>
                <a:spcPts val="0"/>
              </a:spcAft>
              <a:buNone/>
            </a:pPr>
            <a:r>
              <a:rPr lang="en" sz="2400">
                <a:solidFill>
                  <a:schemeClr val="dk1"/>
                </a:solidFill>
              </a:rPr>
              <a:t>•</a:t>
            </a:r>
            <a:r>
              <a:rPr lang="en" sz="2400">
                <a:solidFill>
                  <a:schemeClr val="dk1"/>
                </a:solidFill>
                <a:latin typeface="Calibri"/>
                <a:ea typeface="Calibri"/>
                <a:cs typeface="Calibri"/>
                <a:sym typeface="Calibri"/>
              </a:rPr>
              <a:t>Get offline</a:t>
            </a:r>
          </a:p>
          <a:p>
            <a:pPr lvl="0" rtl="0">
              <a:lnSpc>
                <a:spcPct val="90000"/>
              </a:lnSpc>
              <a:spcBef>
                <a:spcPts val="500"/>
              </a:spcBef>
              <a:spcAft>
                <a:spcPts val="0"/>
              </a:spcAft>
              <a:buNone/>
            </a:pPr>
            <a:r>
              <a:rPr lang="en" sz="2400">
                <a:solidFill>
                  <a:schemeClr val="dk1"/>
                </a:solidFill>
              </a:rPr>
              <a:t>•</a:t>
            </a:r>
            <a:r>
              <a:rPr lang="en" sz="2400">
                <a:solidFill>
                  <a:schemeClr val="dk1"/>
                </a:solidFill>
                <a:latin typeface="Calibri"/>
                <a:ea typeface="Calibri"/>
                <a:cs typeface="Calibri"/>
                <a:sym typeface="Calibri"/>
              </a:rPr>
              <a:t>Take on fewer projects</a:t>
            </a:r>
          </a:p>
          <a:p>
            <a:pPr lvl="0" rtl="0">
              <a:lnSpc>
                <a:spcPct val="90000"/>
              </a:lnSpc>
              <a:spcBef>
                <a:spcPts val="500"/>
              </a:spcBef>
              <a:spcAft>
                <a:spcPts val="0"/>
              </a:spcAft>
              <a:buNone/>
            </a:pPr>
            <a:r>
              <a:rPr lang="en" sz="2400">
                <a:solidFill>
                  <a:schemeClr val="dk1"/>
                </a:solidFill>
              </a:rPr>
              <a:t>•</a:t>
            </a:r>
            <a:r>
              <a:rPr lang="en" sz="2400">
                <a:solidFill>
                  <a:schemeClr val="dk1"/>
                </a:solidFill>
                <a:latin typeface="Calibri"/>
                <a:ea typeface="Calibri"/>
                <a:cs typeface="Calibri"/>
                <a:sym typeface="Calibri"/>
              </a:rPr>
              <a:t>Schedule “timeless time” and “timeouts”</a:t>
            </a:r>
          </a:p>
          <a:p>
            <a:pPr lvl="0" rtl="0">
              <a:lnSpc>
                <a:spcPct val="90000"/>
              </a:lnSpc>
              <a:spcBef>
                <a:spcPts val="500"/>
              </a:spcBef>
              <a:spcAft>
                <a:spcPts val="0"/>
              </a:spcAft>
              <a:buNone/>
            </a:pPr>
            <a:r>
              <a:rPr lang="en" sz="2400">
                <a:solidFill>
                  <a:schemeClr val="dk1"/>
                </a:solidFill>
              </a:rPr>
              <a:t>•</a:t>
            </a:r>
            <a:r>
              <a:rPr lang="en" sz="2400">
                <a:solidFill>
                  <a:schemeClr val="dk1"/>
                </a:solidFill>
                <a:latin typeface="Calibri"/>
                <a:ea typeface="Calibri"/>
                <a:cs typeface="Calibri"/>
                <a:sym typeface="Calibri"/>
              </a:rPr>
              <a:t>Avoid the temptation to “talk about time all the time”</a:t>
            </a:r>
          </a:p>
          <a:p>
            <a:pPr lvl="0" rtl="0">
              <a:spcBef>
                <a:spcPts val="0"/>
              </a:spcBef>
              <a:buNone/>
            </a:pPr>
            <a:r>
              <a:t/>
            </a:r>
            <a:endParaRPr/>
          </a:p>
        </p:txBody>
      </p:sp>
      <p:pic>
        <p:nvPicPr>
          <p:cNvPr descr="https://3.bp.blogspot.com/-oXlOZ4sFd5g/V0ofCBIOmQI/AAAAAAAAe5I/79Q_vSrl76QOV4Ez_9FmpeQlZXb14MODACLcB/s320/Slow%2BPorfessor%2Bcover.png" id="135" name="Shape 135"/>
          <p:cNvPicPr preferRelativeResize="0"/>
          <p:nvPr/>
        </p:nvPicPr>
        <p:blipFill>
          <a:blip r:embed="rId3">
            <a:alphaModFix/>
          </a:blip>
          <a:stretch>
            <a:fillRect/>
          </a:stretch>
        </p:blipFill>
        <p:spPr>
          <a:xfrm>
            <a:off x="7661350" y="104207"/>
            <a:ext cx="1310300" cy="2055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The Slow Professor: Collegiality and </a:t>
            </a:r>
          </a:p>
          <a:p>
            <a:pPr lvl="0" rtl="0">
              <a:spcBef>
                <a:spcPts val="0"/>
              </a:spcBef>
              <a:buNone/>
            </a:pPr>
            <a:r>
              <a:rPr lang="en"/>
              <a:t>Community</a:t>
            </a:r>
          </a:p>
        </p:txBody>
      </p:sp>
      <p:sp>
        <p:nvSpPr>
          <p:cNvPr id="141" name="Shape 141"/>
          <p:cNvSpPr txBox="1"/>
          <p:nvPr>
            <p:ph idx="1" type="body"/>
          </p:nvPr>
        </p:nvSpPr>
        <p:spPr>
          <a:xfrm>
            <a:off x="311700" y="1490175"/>
            <a:ext cx="8520600" cy="3472200"/>
          </a:xfrm>
          <a:prstGeom prst="rect">
            <a:avLst/>
          </a:prstGeom>
        </p:spPr>
        <p:txBody>
          <a:bodyPr anchorCtr="0" anchor="t" bIns="91425" lIns="91425" rIns="91425" tIns="91425">
            <a:noAutofit/>
          </a:bodyPr>
          <a:lstStyle/>
          <a:p>
            <a:pPr lvl="0" rtl="0">
              <a:lnSpc>
                <a:spcPct val="90000"/>
              </a:lnSpc>
              <a:spcBef>
                <a:spcPts val="1000"/>
              </a:spcBef>
              <a:spcAft>
                <a:spcPts val="0"/>
              </a:spcAft>
              <a:buNone/>
            </a:pPr>
            <a:r>
              <a:rPr lang="en" sz="2600">
                <a:solidFill>
                  <a:schemeClr val="dk1"/>
                </a:solidFill>
              </a:rPr>
              <a:t>•</a:t>
            </a:r>
            <a:r>
              <a:rPr lang="en" sz="2600">
                <a:solidFill>
                  <a:schemeClr val="dk1"/>
                </a:solidFill>
                <a:latin typeface="Calibri"/>
                <a:ea typeface="Calibri"/>
                <a:cs typeface="Calibri"/>
                <a:sym typeface="Calibri"/>
              </a:rPr>
              <a:t>Faculty should consider themselves amongst the            helping professions and must prioritize self-care</a:t>
            </a:r>
          </a:p>
          <a:p>
            <a:pPr lvl="0" rtl="0">
              <a:lnSpc>
                <a:spcPct val="90000"/>
              </a:lnSpc>
              <a:spcBef>
                <a:spcPts val="1000"/>
              </a:spcBef>
              <a:spcAft>
                <a:spcPts val="0"/>
              </a:spcAft>
              <a:buNone/>
            </a:pPr>
            <a:r>
              <a:rPr lang="en" sz="2600">
                <a:solidFill>
                  <a:schemeClr val="dk1"/>
                </a:solidFill>
              </a:rPr>
              <a:t>•</a:t>
            </a:r>
            <a:r>
              <a:rPr lang="en" sz="2600">
                <a:solidFill>
                  <a:schemeClr val="dk1"/>
                </a:solidFill>
                <a:latin typeface="Calibri"/>
                <a:ea typeface="Calibri"/>
                <a:cs typeface="Calibri"/>
                <a:sym typeface="Calibri"/>
              </a:rPr>
              <a:t>Faculty suffer from isolation and loneliness, but a sense of community can protect against this. </a:t>
            </a:r>
          </a:p>
          <a:p>
            <a:pPr lvl="0" rtl="0">
              <a:lnSpc>
                <a:spcPct val="90000"/>
              </a:lnSpc>
              <a:spcBef>
                <a:spcPts val="1000"/>
              </a:spcBef>
              <a:spcAft>
                <a:spcPts val="0"/>
              </a:spcAft>
              <a:buNone/>
            </a:pPr>
            <a:r>
              <a:rPr lang="en" sz="2600">
                <a:solidFill>
                  <a:schemeClr val="dk1"/>
                </a:solidFill>
                <a:latin typeface="Calibri"/>
                <a:ea typeface="Calibri"/>
                <a:cs typeface="Calibri"/>
                <a:sym typeface="Calibri"/>
              </a:rPr>
              <a:t>However, forced collegial events and additional required time commitments often fail to produce community</a:t>
            </a:r>
          </a:p>
          <a:p>
            <a:pPr lvl="0" rtl="0">
              <a:lnSpc>
                <a:spcPct val="90000"/>
              </a:lnSpc>
              <a:spcBef>
                <a:spcPts val="1000"/>
              </a:spcBef>
              <a:spcAft>
                <a:spcPts val="0"/>
              </a:spcAft>
              <a:buNone/>
            </a:pPr>
            <a:r>
              <a:t/>
            </a:r>
            <a:endParaRPr sz="2400">
              <a:solidFill>
                <a:schemeClr val="dk1"/>
              </a:solidFill>
            </a:endParaRPr>
          </a:p>
          <a:p>
            <a:pPr lvl="0" rtl="0">
              <a:spcBef>
                <a:spcPts val="0"/>
              </a:spcBef>
              <a:buNone/>
            </a:pPr>
            <a:r>
              <a:t/>
            </a:r>
            <a:endParaRPr/>
          </a:p>
        </p:txBody>
      </p:sp>
      <p:pic>
        <p:nvPicPr>
          <p:cNvPr descr="https://3.bp.blogspot.com/-oXlOZ4sFd5g/V0ofCBIOmQI/AAAAAAAAe5I/79Q_vSrl76QOV4Ez_9FmpeQlZXb14MODACLcB/s320/Slow%2BPorfessor%2Bcover.png" id="142" name="Shape 142"/>
          <p:cNvPicPr preferRelativeResize="0"/>
          <p:nvPr/>
        </p:nvPicPr>
        <p:blipFill>
          <a:blip r:embed="rId3">
            <a:alphaModFix/>
          </a:blip>
          <a:stretch>
            <a:fillRect/>
          </a:stretch>
        </p:blipFill>
        <p:spPr>
          <a:xfrm>
            <a:off x="7615175" y="135007"/>
            <a:ext cx="1310300" cy="2055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The Slow Professor: Collegiality and </a:t>
            </a:r>
          </a:p>
          <a:p>
            <a:pPr lvl="0" rtl="0">
              <a:spcBef>
                <a:spcPts val="0"/>
              </a:spcBef>
              <a:buNone/>
            </a:pPr>
            <a:r>
              <a:rPr lang="en"/>
              <a:t>Community</a:t>
            </a:r>
          </a:p>
        </p:txBody>
      </p:sp>
      <p:sp>
        <p:nvSpPr>
          <p:cNvPr id="148" name="Shape 148"/>
          <p:cNvSpPr txBox="1"/>
          <p:nvPr>
            <p:ph idx="1" type="body"/>
          </p:nvPr>
        </p:nvSpPr>
        <p:spPr>
          <a:xfrm>
            <a:off x="311700" y="1490175"/>
            <a:ext cx="8520600" cy="3078600"/>
          </a:xfrm>
          <a:prstGeom prst="rect">
            <a:avLst/>
          </a:prstGeom>
        </p:spPr>
        <p:txBody>
          <a:bodyPr anchorCtr="0" anchor="t" bIns="91425" lIns="91425" rIns="91425" tIns="91425">
            <a:noAutofit/>
          </a:bodyPr>
          <a:lstStyle/>
          <a:p>
            <a:pPr lvl="0" rtl="0">
              <a:lnSpc>
                <a:spcPct val="90000"/>
              </a:lnSpc>
              <a:spcBef>
                <a:spcPts val="1000"/>
              </a:spcBef>
              <a:spcAft>
                <a:spcPts val="0"/>
              </a:spcAft>
              <a:buNone/>
            </a:pPr>
            <a:r>
              <a:rPr lang="en" sz="2600">
                <a:solidFill>
                  <a:schemeClr val="dk1"/>
                </a:solidFill>
                <a:latin typeface="Calibri"/>
                <a:ea typeface="Calibri"/>
                <a:cs typeface="Calibri"/>
                <a:sym typeface="Calibri"/>
              </a:rPr>
              <a:t>Suggestions:</a:t>
            </a:r>
          </a:p>
          <a:p>
            <a:pPr lvl="0" rtl="0">
              <a:lnSpc>
                <a:spcPct val="90000"/>
              </a:lnSpc>
              <a:spcBef>
                <a:spcPts val="500"/>
              </a:spcBef>
              <a:spcAft>
                <a:spcPts val="0"/>
              </a:spcAft>
              <a:buNone/>
            </a:pPr>
            <a:r>
              <a:rPr lang="en" sz="2600">
                <a:solidFill>
                  <a:schemeClr val="dk1"/>
                </a:solidFill>
              </a:rPr>
              <a:t>•</a:t>
            </a:r>
            <a:r>
              <a:rPr lang="en" sz="2600">
                <a:solidFill>
                  <a:schemeClr val="dk1"/>
                </a:solidFill>
                <a:latin typeface="Calibri"/>
                <a:ea typeface="Calibri"/>
                <a:cs typeface="Calibri"/>
                <a:sym typeface="Calibri"/>
              </a:rPr>
              <a:t>If you want an event to be joyless, make it mandatory</a:t>
            </a:r>
          </a:p>
          <a:p>
            <a:pPr lvl="0" rtl="0">
              <a:lnSpc>
                <a:spcPct val="90000"/>
              </a:lnSpc>
              <a:spcBef>
                <a:spcPts val="500"/>
              </a:spcBef>
              <a:spcAft>
                <a:spcPts val="0"/>
              </a:spcAft>
              <a:buNone/>
            </a:pPr>
            <a:r>
              <a:rPr lang="en" sz="2600">
                <a:solidFill>
                  <a:schemeClr val="dk1"/>
                </a:solidFill>
              </a:rPr>
              <a:t>•</a:t>
            </a:r>
            <a:r>
              <a:rPr lang="en" sz="2600">
                <a:solidFill>
                  <a:schemeClr val="dk1"/>
                </a:solidFill>
                <a:latin typeface="Calibri"/>
                <a:ea typeface="Calibri"/>
                <a:cs typeface="Calibri"/>
                <a:sym typeface="Calibri"/>
              </a:rPr>
              <a:t>If we don’t vent, we will begin to whine (stress lessens when we feel supported)</a:t>
            </a:r>
          </a:p>
          <a:p>
            <a:pPr lvl="0" rtl="0">
              <a:lnSpc>
                <a:spcPct val="90000"/>
              </a:lnSpc>
              <a:spcBef>
                <a:spcPts val="500"/>
              </a:spcBef>
              <a:spcAft>
                <a:spcPts val="0"/>
              </a:spcAft>
              <a:buNone/>
            </a:pPr>
            <a:r>
              <a:rPr lang="en" sz="2600">
                <a:solidFill>
                  <a:schemeClr val="dk1"/>
                </a:solidFill>
              </a:rPr>
              <a:t>•</a:t>
            </a:r>
            <a:r>
              <a:rPr lang="en" sz="2600">
                <a:solidFill>
                  <a:schemeClr val="dk1"/>
                </a:solidFill>
                <a:latin typeface="Calibri"/>
                <a:ea typeface="Calibri"/>
                <a:cs typeface="Calibri"/>
                <a:sym typeface="Calibri"/>
              </a:rPr>
              <a:t>Ask what we miss (what aspects of collegiality or community were once valued and are now absent?)</a:t>
            </a:r>
          </a:p>
          <a:p>
            <a:pPr lvl="0" rtl="0">
              <a:lnSpc>
                <a:spcPct val="90000"/>
              </a:lnSpc>
              <a:spcBef>
                <a:spcPts val="500"/>
              </a:spcBef>
              <a:spcAft>
                <a:spcPts val="0"/>
              </a:spcAft>
              <a:buNone/>
            </a:pPr>
            <a:r>
              <a:rPr lang="en" sz="2600">
                <a:solidFill>
                  <a:schemeClr val="dk1"/>
                </a:solidFill>
              </a:rPr>
              <a:t>•</a:t>
            </a:r>
            <a:r>
              <a:rPr lang="en" sz="2600">
                <a:solidFill>
                  <a:schemeClr val="dk1"/>
                </a:solidFill>
                <a:latin typeface="Calibri"/>
                <a:ea typeface="Calibri"/>
                <a:cs typeface="Calibri"/>
                <a:sym typeface="Calibri"/>
              </a:rPr>
              <a:t>Don’t give up hope</a:t>
            </a:r>
          </a:p>
          <a:p>
            <a:pPr lvl="0" rtl="0">
              <a:lnSpc>
                <a:spcPct val="90000"/>
              </a:lnSpc>
              <a:spcBef>
                <a:spcPts val="1000"/>
              </a:spcBef>
              <a:spcAft>
                <a:spcPts val="0"/>
              </a:spcAft>
              <a:buNone/>
            </a:pPr>
            <a:r>
              <a:t/>
            </a:r>
            <a:endParaRPr sz="2600">
              <a:solidFill>
                <a:schemeClr val="dk1"/>
              </a:solidFill>
            </a:endParaRPr>
          </a:p>
          <a:p>
            <a:pPr lvl="0" rtl="0">
              <a:lnSpc>
                <a:spcPct val="90000"/>
              </a:lnSpc>
              <a:spcBef>
                <a:spcPts val="1000"/>
              </a:spcBef>
              <a:spcAft>
                <a:spcPts val="0"/>
              </a:spcAft>
              <a:buNone/>
            </a:pPr>
            <a:r>
              <a:t/>
            </a:r>
            <a:endParaRPr sz="2400">
              <a:solidFill>
                <a:schemeClr val="dk1"/>
              </a:solidFill>
            </a:endParaRPr>
          </a:p>
          <a:p>
            <a:pPr lvl="0" rtl="0">
              <a:spcBef>
                <a:spcPts val="0"/>
              </a:spcBef>
              <a:buNone/>
            </a:pPr>
            <a:r>
              <a:t/>
            </a:r>
            <a:endParaRPr/>
          </a:p>
        </p:txBody>
      </p:sp>
      <p:pic>
        <p:nvPicPr>
          <p:cNvPr descr="https://3.bp.blogspot.com/-oXlOZ4sFd5g/V0ofCBIOmQI/AAAAAAAAe5I/79Q_vSrl76QOV4Ez_9FmpeQlZXb14MODACLcB/s320/Slow%2BPorfessor%2Bcover.png" id="149" name="Shape 149"/>
          <p:cNvPicPr preferRelativeResize="0"/>
          <p:nvPr/>
        </p:nvPicPr>
        <p:blipFill>
          <a:blip r:embed="rId3">
            <a:alphaModFix/>
          </a:blip>
          <a:stretch>
            <a:fillRect/>
          </a:stretch>
        </p:blipFill>
        <p:spPr>
          <a:xfrm>
            <a:off x="7707550" y="135007"/>
            <a:ext cx="1310300" cy="2055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idx="2" type="body"/>
          </p:nvPr>
        </p:nvSpPr>
        <p:spPr>
          <a:xfrm>
            <a:off x="4939500" y="724075"/>
            <a:ext cx="3837000" cy="3695100"/>
          </a:xfrm>
          <a:prstGeom prst="rect">
            <a:avLst/>
          </a:prstGeom>
        </p:spPr>
        <p:txBody>
          <a:bodyPr anchorCtr="0" anchor="ctr" bIns="91425" lIns="91425" rIns="91425" tIns="91425">
            <a:noAutofit/>
          </a:bodyPr>
          <a:lstStyle/>
          <a:p>
            <a:pPr lvl="0" rtl="0">
              <a:spcBef>
                <a:spcPts val="0"/>
              </a:spcBef>
              <a:buNone/>
            </a:pPr>
            <a:r>
              <a:rPr lang="en" sz="2400"/>
              <a:t>Print publication remains the dominant form of scholarly communication and the basis for almost all professional advancement in the academic world.</a:t>
            </a:r>
          </a:p>
        </p:txBody>
      </p:sp>
      <p:pic>
        <p:nvPicPr>
          <p:cNvPr descr="http://d.gr-assets.com/books/1328873295l/458220.jpg" id="155" name="Shape 155"/>
          <p:cNvPicPr preferRelativeResize="0"/>
          <p:nvPr/>
        </p:nvPicPr>
        <p:blipFill>
          <a:blip r:embed="rId3">
            <a:alphaModFix/>
          </a:blip>
          <a:stretch>
            <a:fillRect/>
          </a:stretch>
        </p:blipFill>
        <p:spPr>
          <a:xfrm>
            <a:off x="724900" y="309437"/>
            <a:ext cx="3000375" cy="4524375"/>
          </a:xfrm>
          <a:prstGeom prst="rect">
            <a:avLst/>
          </a:prstGeom>
          <a:noFill/>
          <a:ln>
            <a:noFill/>
          </a:ln>
        </p:spPr>
      </p:pic>
      <p:pic>
        <p:nvPicPr>
          <p:cNvPr id="156" name="Shape 156"/>
          <p:cNvPicPr preferRelativeResize="0"/>
          <p:nvPr/>
        </p:nvPicPr>
        <p:blipFill>
          <a:blip r:embed="rId4">
            <a:alphaModFix/>
          </a:blip>
          <a:stretch>
            <a:fillRect/>
          </a:stretch>
        </p:blipFill>
        <p:spPr>
          <a:xfrm>
            <a:off x="724900" y="309450"/>
            <a:ext cx="3000374" cy="45023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You need to publish!</a:t>
            </a:r>
          </a:p>
        </p:txBody>
      </p:sp>
      <p:sp>
        <p:nvSpPr>
          <p:cNvPr id="162" name="Shape 16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a:t>Definable readership</a:t>
            </a:r>
          </a:p>
          <a:p>
            <a:pPr indent="-381000" lvl="0" marL="457200" rtl="0">
              <a:spcBef>
                <a:spcPts val="0"/>
              </a:spcBef>
              <a:buSzPct val="100000"/>
            </a:pPr>
            <a:r>
              <a:rPr lang="en" sz="2400"/>
              <a:t>Freebie readership </a:t>
            </a:r>
          </a:p>
          <a:p>
            <a:pPr indent="-381000" lvl="0" marL="457200" rtl="0">
              <a:spcBef>
                <a:spcPts val="0"/>
              </a:spcBef>
              <a:buSzPct val="100000"/>
            </a:pPr>
            <a:r>
              <a:rPr lang="en" sz="2400"/>
              <a:t>Buying readership</a:t>
            </a:r>
          </a:p>
          <a:p>
            <a:pPr indent="-381000" lvl="0" marL="457200" rtl="0">
              <a:spcBef>
                <a:spcPts val="0"/>
              </a:spcBef>
              <a:buSzPct val="100000"/>
            </a:pPr>
            <a:r>
              <a:rPr lang="en" sz="2400"/>
              <a:t>Supplementary readership</a:t>
            </a:r>
          </a:p>
          <a:p>
            <a:pPr indent="-381000" lvl="0" marL="457200" rtl="0">
              <a:spcBef>
                <a:spcPts val="0"/>
              </a:spcBef>
              <a:buSzPct val="100000"/>
            </a:pPr>
            <a:r>
              <a:rPr lang="en" sz="2400"/>
              <a:t>Wishful-thinking readership</a:t>
            </a:r>
          </a:p>
          <a:p>
            <a:pPr lvl="0">
              <a:spcBef>
                <a:spcPts val="0"/>
              </a:spcBef>
              <a:buNone/>
            </a:pPr>
            <a:r>
              <a:rPr lang="en" sz="2400"/>
              <a:t>“A scholarly book for ‘anybody’ is probably a scholarly book for nobody.” </a:t>
            </a:r>
          </a:p>
        </p:txBody>
      </p:sp>
      <p:pic>
        <p:nvPicPr>
          <p:cNvPr id="163" name="Shape 163"/>
          <p:cNvPicPr preferRelativeResize="0"/>
          <p:nvPr/>
        </p:nvPicPr>
        <p:blipFill>
          <a:blip r:embed="rId3">
            <a:alphaModFix/>
          </a:blip>
          <a:stretch>
            <a:fillRect/>
          </a:stretch>
        </p:blipFill>
        <p:spPr>
          <a:xfrm>
            <a:off x="7779899" y="177500"/>
            <a:ext cx="1177675" cy="176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Editors generally seek out books that:</a:t>
            </a:r>
          </a:p>
        </p:txBody>
      </p:sp>
      <p:sp>
        <p:nvSpPr>
          <p:cNvPr id="169" name="Shape 169"/>
          <p:cNvSpPr txBox="1"/>
          <p:nvPr>
            <p:ph idx="1" type="body"/>
          </p:nvPr>
        </p:nvSpPr>
        <p:spPr>
          <a:xfrm>
            <a:off x="311700" y="1152475"/>
            <a:ext cx="7656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Bring together imagination, enthusiasm, and ideas</a:t>
            </a:r>
          </a:p>
          <a:p>
            <a:pPr indent="-381000" lvl="0" marL="457200" rtl="0">
              <a:spcBef>
                <a:spcPts val="0"/>
              </a:spcBef>
              <a:buSzPct val="100000"/>
            </a:pPr>
            <a:r>
              <a:rPr lang="en" sz="2400"/>
              <a:t>Help us all to understand the world or to rethink what we thought we already understood</a:t>
            </a:r>
          </a:p>
          <a:p>
            <a:pPr indent="-381000" lvl="0" marL="457200" rtl="0">
              <a:spcBef>
                <a:spcPts val="0"/>
              </a:spcBef>
              <a:buSzPct val="100000"/>
            </a:pPr>
            <a:r>
              <a:rPr lang="en" sz="2400"/>
              <a:t>Give the pleasure of discovery and that connect us to our own time and culture as well as to others</a:t>
            </a:r>
          </a:p>
          <a:p>
            <a:pPr indent="-381000" lvl="0" marL="457200">
              <a:spcBef>
                <a:spcPts val="0"/>
              </a:spcBef>
              <a:buSzPct val="100000"/>
            </a:pPr>
            <a:r>
              <a:rPr lang="en" sz="2400"/>
              <a:t>Aren’t afraid of hard questions and difficult materials but that are brave enough to explain them clearly </a:t>
            </a:r>
          </a:p>
        </p:txBody>
      </p:sp>
      <p:pic>
        <p:nvPicPr>
          <p:cNvPr id="170" name="Shape 170"/>
          <p:cNvPicPr preferRelativeResize="0"/>
          <p:nvPr/>
        </p:nvPicPr>
        <p:blipFill>
          <a:blip r:embed="rId3">
            <a:alphaModFix/>
          </a:blip>
          <a:stretch>
            <a:fillRect/>
          </a:stretch>
        </p:blipFill>
        <p:spPr>
          <a:xfrm>
            <a:off x="7807724" y="149625"/>
            <a:ext cx="1177675" cy="176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Publishing is about several things:</a:t>
            </a:r>
          </a:p>
        </p:txBody>
      </p:sp>
      <p:graphicFrame>
        <p:nvGraphicFramePr>
          <p:cNvPr id="176" name="Shape 176"/>
          <p:cNvGraphicFramePr/>
          <p:nvPr/>
        </p:nvGraphicFramePr>
        <p:xfrm>
          <a:off x="272925" y="1247850"/>
          <a:ext cx="3000000" cy="3000000"/>
        </p:xfrm>
        <a:graphic>
          <a:graphicData uri="http://schemas.openxmlformats.org/drawingml/2006/table">
            <a:tbl>
              <a:tblPr>
                <a:noFill/>
                <a:tableStyleId>{C2E19B12-2604-4E27-92F0-9058181672A7}</a:tableStyleId>
              </a:tblPr>
              <a:tblGrid>
                <a:gridCol w="2916875"/>
                <a:gridCol w="2916875"/>
                <a:gridCol w="2916875"/>
              </a:tblGrid>
              <a:tr h="3502425">
                <a:tc>
                  <a:txBody>
                    <a:bodyPr>
                      <a:noAutofit/>
                    </a:bodyPr>
                    <a:lstStyle/>
                    <a:p>
                      <a:pPr lvl="0" rtl="0">
                        <a:lnSpc>
                          <a:spcPct val="115000"/>
                        </a:lnSpc>
                        <a:spcBef>
                          <a:spcPts val="0"/>
                        </a:spcBef>
                        <a:spcAft>
                          <a:spcPts val="1600"/>
                        </a:spcAft>
                        <a:buNone/>
                      </a:pPr>
                      <a:r>
                        <a:rPr lang="en" sz="1800">
                          <a:solidFill>
                            <a:schemeClr val="dk2"/>
                          </a:solidFill>
                        </a:rPr>
                        <a:t>Selection</a:t>
                      </a:r>
                    </a:p>
                    <a:p>
                      <a:pPr indent="-342900" lvl="0" marL="457200" rtl="0">
                        <a:lnSpc>
                          <a:spcPct val="115000"/>
                        </a:lnSpc>
                        <a:spcBef>
                          <a:spcPts val="0"/>
                        </a:spcBef>
                        <a:spcAft>
                          <a:spcPts val="1600"/>
                        </a:spcAft>
                        <a:buClr>
                          <a:schemeClr val="dk2"/>
                        </a:buClr>
                        <a:buSzPct val="128571"/>
                        <a:buAutoNum type="arabicParenR"/>
                      </a:pPr>
                      <a:r>
                        <a:rPr lang="en">
                          <a:solidFill>
                            <a:schemeClr val="dk2"/>
                          </a:solidFill>
                        </a:rPr>
                        <a:t>Researching a market for its needs</a:t>
                      </a:r>
                    </a:p>
                    <a:p>
                      <a:pPr indent="-342900" lvl="0" marL="457200" rtl="0">
                        <a:lnSpc>
                          <a:spcPct val="115000"/>
                        </a:lnSpc>
                        <a:spcBef>
                          <a:spcPts val="0"/>
                        </a:spcBef>
                        <a:spcAft>
                          <a:spcPts val="1600"/>
                        </a:spcAft>
                        <a:buClr>
                          <a:schemeClr val="dk2"/>
                        </a:buClr>
                        <a:buSzPct val="128571"/>
                        <a:buAutoNum type="arabicParenR"/>
                      </a:pPr>
                      <a:r>
                        <a:rPr lang="en">
                          <a:solidFill>
                            <a:schemeClr val="dk2"/>
                          </a:solidFill>
                        </a:rPr>
                        <a:t>Selecting candidates for publication</a:t>
                      </a:r>
                    </a:p>
                    <a:p>
                      <a:pPr indent="-342900" lvl="0" marL="457200" rtl="0">
                        <a:lnSpc>
                          <a:spcPct val="115000"/>
                        </a:lnSpc>
                        <a:spcBef>
                          <a:spcPts val="0"/>
                        </a:spcBef>
                        <a:spcAft>
                          <a:spcPts val="1600"/>
                        </a:spcAft>
                        <a:buClr>
                          <a:schemeClr val="dk2"/>
                        </a:buClr>
                        <a:buSzPct val="128571"/>
                        <a:buAutoNum type="arabicParenR"/>
                      </a:pPr>
                      <a:r>
                        <a:rPr lang="en">
                          <a:solidFill>
                            <a:schemeClr val="dk2"/>
                          </a:solidFill>
                        </a:rPr>
                        <a:t>Evaluating projects for quality</a:t>
                      </a:r>
                    </a:p>
                    <a:p>
                      <a:pPr indent="-342900" lvl="0" marL="457200" rtl="0">
                        <a:lnSpc>
                          <a:spcPct val="115000"/>
                        </a:lnSpc>
                        <a:spcBef>
                          <a:spcPts val="0"/>
                        </a:spcBef>
                        <a:spcAft>
                          <a:spcPts val="1600"/>
                        </a:spcAft>
                        <a:buClr>
                          <a:schemeClr val="dk2"/>
                        </a:buClr>
                        <a:buSzPct val="128571"/>
                        <a:buAutoNum type="arabicParenR"/>
                      </a:pPr>
                      <a:r>
                        <a:rPr lang="en">
                          <a:solidFill>
                            <a:schemeClr val="dk2"/>
                          </a:solidFill>
                        </a:rPr>
                        <a:t>Assessing competition</a:t>
                      </a:r>
                    </a:p>
                    <a:p>
                      <a:pPr indent="-342900" lvl="0" marL="457200" rtl="0">
                        <a:lnSpc>
                          <a:spcPct val="115000"/>
                        </a:lnSpc>
                        <a:spcBef>
                          <a:spcPts val="0"/>
                        </a:spcBef>
                        <a:spcAft>
                          <a:spcPts val="1600"/>
                        </a:spcAft>
                        <a:buClr>
                          <a:schemeClr val="dk2"/>
                        </a:buClr>
                        <a:buSzPct val="128571"/>
                        <a:buAutoNum type="arabicParenR"/>
                      </a:pPr>
                      <a:r>
                        <a:rPr lang="en">
                          <a:solidFill>
                            <a:schemeClr val="dk2"/>
                          </a:solidFill>
                        </a:rPr>
                        <a:t>Budgeting a title</a:t>
                      </a:r>
                    </a:p>
                    <a:p>
                      <a:pPr indent="-342900" lvl="0" marL="457200" rtl="0">
                        <a:lnSpc>
                          <a:spcPct val="115000"/>
                        </a:lnSpc>
                        <a:spcBef>
                          <a:spcPts val="0"/>
                        </a:spcBef>
                        <a:spcAft>
                          <a:spcPts val="1600"/>
                        </a:spcAft>
                        <a:buClr>
                          <a:schemeClr val="dk2"/>
                        </a:buClr>
                        <a:buSzPct val="128571"/>
                        <a:buAutoNum type="arabicParenR"/>
                      </a:pPr>
                      <a:r>
                        <a:rPr lang="en">
                          <a:solidFill>
                            <a:schemeClr val="dk2"/>
                          </a:solidFill>
                        </a:rPr>
                        <a:t>Presenting books for approval</a:t>
                      </a:r>
                    </a:p>
                    <a:p>
                      <a:pPr indent="-342900" lvl="0" marL="457200" rtl="0">
                        <a:lnSpc>
                          <a:spcPct val="115000"/>
                        </a:lnSpc>
                        <a:spcBef>
                          <a:spcPts val="0"/>
                        </a:spcBef>
                        <a:spcAft>
                          <a:spcPts val="1600"/>
                        </a:spcAft>
                        <a:buClr>
                          <a:schemeClr val="dk2"/>
                        </a:buClr>
                        <a:buSzPct val="128571"/>
                        <a:buAutoNum type="arabicParenR"/>
                      </a:pPr>
                      <a:r>
                        <a:rPr lang="en">
                          <a:solidFill>
                            <a:schemeClr val="dk2"/>
                          </a:solidFill>
                        </a:rPr>
                        <a:t>Negotiating with authors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rtl="0">
                        <a:lnSpc>
                          <a:spcPct val="115000"/>
                        </a:lnSpc>
                        <a:spcBef>
                          <a:spcPts val="0"/>
                        </a:spcBef>
                        <a:spcAft>
                          <a:spcPts val="1600"/>
                        </a:spcAft>
                        <a:buNone/>
                      </a:pPr>
                      <a:r>
                        <a:rPr lang="en" sz="1800">
                          <a:solidFill>
                            <a:schemeClr val="dk2"/>
                          </a:solidFill>
                        </a:rPr>
                        <a:t>Production</a:t>
                      </a:r>
                    </a:p>
                    <a:p>
                      <a:pPr indent="-342900" lvl="0" marL="457200" rtl="0">
                        <a:lnSpc>
                          <a:spcPct val="115000"/>
                        </a:lnSpc>
                        <a:spcBef>
                          <a:spcPts val="0"/>
                        </a:spcBef>
                        <a:spcAft>
                          <a:spcPts val="1600"/>
                        </a:spcAft>
                        <a:buClr>
                          <a:schemeClr val="dk2"/>
                        </a:buClr>
                        <a:buSzPct val="128571"/>
                        <a:buAutoNum type="arabicParenR"/>
                      </a:pPr>
                      <a:r>
                        <a:rPr lang="en">
                          <a:solidFill>
                            <a:schemeClr val="dk2"/>
                          </a:solidFill>
                        </a:rPr>
                        <a:t>Editing</a:t>
                      </a:r>
                    </a:p>
                    <a:p>
                      <a:pPr indent="-228600" lvl="1" marL="914400" rtl="0">
                        <a:lnSpc>
                          <a:spcPct val="115000"/>
                        </a:lnSpc>
                        <a:spcBef>
                          <a:spcPts val="0"/>
                        </a:spcBef>
                        <a:spcAft>
                          <a:spcPts val="1600"/>
                        </a:spcAft>
                        <a:buClr>
                          <a:schemeClr val="dk2"/>
                        </a:buClr>
                        <a:buAutoNum type="alphaLcParenR"/>
                      </a:pPr>
                      <a:r>
                        <a:rPr lang="en">
                          <a:solidFill>
                            <a:schemeClr val="dk2"/>
                          </a:solidFill>
                        </a:rPr>
                        <a:t>Design and manufacture</a:t>
                      </a:r>
                    </a:p>
                    <a:p>
                      <a:pPr indent="-228600" lvl="1" marL="914400" rtl="0">
                        <a:lnSpc>
                          <a:spcPct val="115000"/>
                        </a:lnSpc>
                        <a:spcBef>
                          <a:spcPts val="0"/>
                        </a:spcBef>
                        <a:spcAft>
                          <a:spcPts val="1600"/>
                        </a:spcAft>
                        <a:buClr>
                          <a:schemeClr val="dk2"/>
                        </a:buClr>
                        <a:buAutoNum type="alphaLcParenR"/>
                      </a:pPr>
                      <a:r>
                        <a:rPr lang="en">
                          <a:solidFill>
                            <a:schemeClr val="dk2"/>
                          </a:solidFill>
                        </a:rPr>
                        <a:t>Marketing and promotional planning</a:t>
                      </a:r>
                    </a:p>
                    <a:p>
                      <a:pPr indent="-228600" lvl="1" marL="914400" rtl="0">
                        <a:lnSpc>
                          <a:spcPct val="115000"/>
                        </a:lnSpc>
                        <a:spcBef>
                          <a:spcPts val="0"/>
                        </a:spcBef>
                        <a:spcAft>
                          <a:spcPts val="1600"/>
                        </a:spcAft>
                        <a:buClr>
                          <a:schemeClr val="dk2"/>
                        </a:buClr>
                        <a:buAutoNum type="alphaLcParenR"/>
                      </a:pPr>
                      <a:r>
                        <a:rPr lang="en">
                          <a:solidFill>
                            <a:schemeClr val="dk2"/>
                          </a:solidFill>
                        </a:rPr>
                        <a:t>Pricing and discounting</a:t>
                      </a:r>
                    </a:p>
                    <a:p>
                      <a:pPr indent="-228600" lvl="1" marL="914400" rtl="0">
                        <a:lnSpc>
                          <a:spcPct val="115000"/>
                        </a:lnSpc>
                        <a:spcBef>
                          <a:spcPts val="0"/>
                        </a:spcBef>
                        <a:spcAft>
                          <a:spcPts val="1600"/>
                        </a:spcAft>
                        <a:buClr>
                          <a:schemeClr val="dk2"/>
                        </a:buClr>
                        <a:buAutoNum type="alphaLcParenR"/>
                      </a:pPr>
                      <a:r>
                        <a:rPr lang="en">
                          <a:solidFill>
                            <a:schemeClr val="dk2"/>
                          </a:solidFill>
                        </a:rPr>
                        <a:t>Warehousing</a:t>
                      </a:r>
                    </a:p>
                    <a:p>
                      <a:pPr indent="-228600" lvl="1" marL="914400" rtl="0">
                        <a:lnSpc>
                          <a:spcPct val="115000"/>
                        </a:lnSpc>
                        <a:spcBef>
                          <a:spcPts val="0"/>
                        </a:spcBef>
                        <a:spcAft>
                          <a:spcPts val="1600"/>
                        </a:spcAft>
                        <a:buClr>
                          <a:schemeClr val="dk2"/>
                        </a:buClr>
                        <a:buAutoNum type="alphaLcParenR"/>
                      </a:pPr>
                      <a:r>
                        <a:rPr lang="en">
                          <a:solidFill>
                            <a:schemeClr val="dk2"/>
                          </a:solidFill>
                        </a:rPr>
                        <a:t>Accounting</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rtl="0">
                        <a:lnSpc>
                          <a:spcPct val="115000"/>
                        </a:lnSpc>
                        <a:spcBef>
                          <a:spcPts val="0"/>
                        </a:spcBef>
                        <a:spcAft>
                          <a:spcPts val="1600"/>
                        </a:spcAft>
                        <a:buNone/>
                      </a:pPr>
                      <a:r>
                        <a:rPr lang="en" sz="1800">
                          <a:solidFill>
                            <a:schemeClr val="dk2"/>
                          </a:solidFill>
                        </a:rPr>
                        <a:t>Dissemination</a:t>
                      </a:r>
                    </a:p>
                    <a:p>
                      <a:pPr indent="-342900" lvl="0" marL="457200" rtl="0">
                        <a:lnSpc>
                          <a:spcPct val="115000"/>
                        </a:lnSpc>
                        <a:spcBef>
                          <a:spcPts val="0"/>
                        </a:spcBef>
                        <a:spcAft>
                          <a:spcPts val="1600"/>
                        </a:spcAft>
                        <a:buClr>
                          <a:schemeClr val="dk2"/>
                        </a:buClr>
                        <a:buSzPct val="128571"/>
                        <a:buAutoNum type="arabicParenR"/>
                      </a:pPr>
                      <a:r>
                        <a:rPr lang="en">
                          <a:solidFill>
                            <a:schemeClr val="dk2"/>
                          </a:solidFill>
                        </a:rPr>
                        <a:t>Selling the book</a:t>
                      </a:r>
                    </a:p>
                    <a:p>
                      <a:pPr indent="-342900" lvl="0" marL="457200" rtl="0">
                        <a:lnSpc>
                          <a:spcPct val="115000"/>
                        </a:lnSpc>
                        <a:spcBef>
                          <a:spcPts val="0"/>
                        </a:spcBef>
                        <a:spcAft>
                          <a:spcPts val="1600"/>
                        </a:spcAft>
                        <a:buClr>
                          <a:schemeClr val="dk2"/>
                        </a:buClr>
                        <a:buSzPct val="128571"/>
                        <a:buAutoNum type="arabicParenR"/>
                      </a:pPr>
                      <a:r>
                        <a:rPr lang="en">
                          <a:solidFill>
                            <a:schemeClr val="dk2"/>
                          </a:solidFill>
                        </a:rPr>
                        <a:t>Managing subsidiary rights </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bl>
          </a:graphicData>
        </a:graphic>
      </p:graphicFrame>
      <p:pic>
        <p:nvPicPr>
          <p:cNvPr id="177" name="Shape 177"/>
          <p:cNvPicPr preferRelativeResize="0"/>
          <p:nvPr/>
        </p:nvPicPr>
        <p:blipFill>
          <a:blip r:embed="rId3">
            <a:alphaModFix/>
          </a:blip>
          <a:stretch>
            <a:fillRect/>
          </a:stretch>
        </p:blipFill>
        <p:spPr>
          <a:xfrm>
            <a:off x="7762374" y="3114150"/>
            <a:ext cx="1177675" cy="176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Scholarly Research FLC</a:t>
            </a:r>
          </a:p>
        </p:txBody>
      </p:sp>
      <p:sp>
        <p:nvSpPr>
          <p:cNvPr id="61" name="Shape 61"/>
          <p:cNvSpPr txBox="1"/>
          <p:nvPr>
            <p:ph idx="1" type="body"/>
          </p:nvPr>
        </p:nvSpPr>
        <p:spPr>
          <a:xfrm>
            <a:off x="311700" y="1152475"/>
            <a:ext cx="4790100" cy="3416400"/>
          </a:xfrm>
          <a:prstGeom prst="rect">
            <a:avLst/>
          </a:prstGeom>
        </p:spPr>
        <p:txBody>
          <a:bodyPr anchorCtr="0" anchor="t" bIns="91425" lIns="91425" rIns="91425" tIns="91425">
            <a:noAutofit/>
          </a:bodyPr>
          <a:lstStyle/>
          <a:p>
            <a:pPr lvl="0" rtl="0">
              <a:lnSpc>
                <a:spcPct val="138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lvl="0" rtl="0">
              <a:lnSpc>
                <a:spcPct val="138000"/>
              </a:lnSpc>
              <a:spcBef>
                <a:spcPts val="0"/>
              </a:spcBef>
              <a:spcAft>
                <a:spcPts val="0"/>
              </a:spcAft>
              <a:buNone/>
            </a:pPr>
            <a:r>
              <a:rPr lang="en" sz="2400">
                <a:solidFill>
                  <a:schemeClr val="dk1"/>
                </a:solidFill>
                <a:latin typeface="Times New Roman"/>
                <a:ea typeface="Times New Roman"/>
                <a:cs typeface="Times New Roman"/>
                <a:sym typeface="Times New Roman"/>
              </a:rPr>
              <a:t>Todd Frye (SBSC, Grad)</a:t>
            </a:r>
          </a:p>
          <a:p>
            <a:pPr lvl="0" rtl="0">
              <a:lnSpc>
                <a:spcPct val="138000"/>
              </a:lnSpc>
              <a:spcBef>
                <a:spcPts val="0"/>
              </a:spcBef>
              <a:spcAft>
                <a:spcPts val="0"/>
              </a:spcAft>
              <a:buNone/>
            </a:pPr>
            <a:r>
              <a:rPr lang="en" sz="2400">
                <a:solidFill>
                  <a:schemeClr val="dk1"/>
                </a:solidFill>
                <a:latin typeface="Times New Roman"/>
                <a:ea typeface="Times New Roman"/>
                <a:cs typeface="Times New Roman"/>
                <a:sym typeface="Times New Roman"/>
              </a:rPr>
              <a:t>Jill Gonzalez-Bravo (SOE, UG)</a:t>
            </a:r>
          </a:p>
          <a:p>
            <a:pPr lvl="0" rtl="0">
              <a:lnSpc>
                <a:spcPct val="138000"/>
              </a:lnSpc>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Todd Hiestand (SBSC, UG)</a:t>
            </a:r>
          </a:p>
          <a:p>
            <a:pPr lvl="0" rtl="0">
              <a:lnSpc>
                <a:spcPct val="138000"/>
              </a:lnSpc>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Bob Humphrey (SOB, Adult)</a:t>
            </a:r>
          </a:p>
          <a:p>
            <a:pPr lvl="0" rtl="0">
              <a:lnSpc>
                <a:spcPct val="138000"/>
              </a:lnSpc>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Brent Moore (SBSC, Grad)</a:t>
            </a:r>
          </a:p>
          <a:p>
            <a:pPr lvl="0">
              <a:spcBef>
                <a:spcPts val="0"/>
              </a:spcBef>
              <a:buNone/>
            </a:pPr>
            <a:r>
              <a:rPr lang="en" sz="2400">
                <a:solidFill>
                  <a:schemeClr val="dk1"/>
                </a:solidFill>
                <a:latin typeface="Times New Roman"/>
                <a:ea typeface="Times New Roman"/>
                <a:cs typeface="Times New Roman"/>
                <a:sym typeface="Times New Roman"/>
              </a:rPr>
              <a:t>Mary Murphy (SOB, Grad)</a:t>
            </a:r>
          </a:p>
        </p:txBody>
      </p:sp>
      <p:pic>
        <p:nvPicPr>
          <p:cNvPr descr="Icon_3color.jpg" id="62" name="Shape 62"/>
          <p:cNvPicPr preferRelativeResize="0"/>
          <p:nvPr/>
        </p:nvPicPr>
        <p:blipFill>
          <a:blip r:embed="rId3">
            <a:alphaModFix/>
          </a:blip>
          <a:stretch>
            <a:fillRect/>
          </a:stretch>
        </p:blipFill>
        <p:spPr>
          <a:xfrm>
            <a:off x="5101805" y="445014"/>
            <a:ext cx="3279349" cy="16244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Publishers select books for several reasons</a:t>
            </a:r>
          </a:p>
        </p:txBody>
      </p:sp>
      <p:sp>
        <p:nvSpPr>
          <p:cNvPr id="183" name="Shape 18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000"/>
              <a:t>a.    </a:t>
            </a:r>
            <a:r>
              <a:rPr lang="en"/>
              <a:t> The book will make a lot of money and appeal to many readers.</a:t>
            </a:r>
          </a:p>
          <a:p>
            <a:pPr lvl="0">
              <a:spcBef>
                <a:spcPts val="0"/>
              </a:spcBef>
              <a:buNone/>
            </a:pPr>
            <a:r>
              <a:rPr lang="en"/>
              <a:t>b.     The book will only make a small amount of money, but it requires little investment and involves small risk because it fits with other titles on the list and is easy to promote.</a:t>
            </a:r>
          </a:p>
          <a:p>
            <a:pPr lvl="0">
              <a:spcBef>
                <a:spcPts val="0"/>
              </a:spcBef>
              <a:buNone/>
            </a:pPr>
            <a:r>
              <a:rPr lang="en"/>
              <a:t>c.     The book is by an author whose presence on the list will enhance the publisher’s reputation and so increase the house’s attractiveness to other authors and agents, some of whose projects will make the house a lot of money. </a:t>
            </a:r>
          </a:p>
          <a:p>
            <a:pPr lvl="0">
              <a:spcBef>
                <a:spcPts val="0"/>
              </a:spcBef>
              <a:buNone/>
            </a:pPr>
            <a:r>
              <a:rPr lang="en"/>
              <a:t>d.     The book is by an author who is already on the publisher’s list and whose loyalty will be rewarded.  The book comes highly recommended by someone on whom the publisher in some way depends.</a:t>
            </a:r>
            <a:r>
              <a:rPr lang="en">
                <a:solidFill>
                  <a:schemeClr val="dk1"/>
                </a:solidFill>
              </a:rPr>
              <a:t> </a:t>
            </a:r>
          </a:p>
        </p:txBody>
      </p:sp>
      <p:pic>
        <p:nvPicPr>
          <p:cNvPr id="184" name="Shape 184"/>
          <p:cNvPicPr preferRelativeResize="0"/>
          <p:nvPr/>
        </p:nvPicPr>
        <p:blipFill>
          <a:blip r:embed="rId3">
            <a:alphaModFix/>
          </a:blip>
          <a:stretch>
            <a:fillRect/>
          </a:stretch>
        </p:blipFill>
        <p:spPr>
          <a:xfrm>
            <a:off x="7891224" y="121825"/>
            <a:ext cx="1177675" cy="1767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Scholarly bilingualism </a:t>
            </a:r>
          </a:p>
        </p:txBody>
      </p:sp>
      <p:sp>
        <p:nvSpPr>
          <p:cNvPr id="190" name="Shape 190"/>
          <p:cNvSpPr txBox="1"/>
          <p:nvPr>
            <p:ph idx="1" type="body"/>
          </p:nvPr>
        </p:nvSpPr>
        <p:spPr>
          <a:xfrm>
            <a:off x="1097875" y="1152475"/>
            <a:ext cx="6556800" cy="3416400"/>
          </a:xfrm>
          <a:prstGeom prst="rect">
            <a:avLst/>
          </a:prstGeom>
        </p:spPr>
        <p:txBody>
          <a:bodyPr anchorCtr="0" anchor="t" bIns="91425" lIns="91425" rIns="91425" tIns="91425">
            <a:noAutofit/>
          </a:bodyPr>
          <a:lstStyle/>
          <a:p>
            <a:pPr lvl="0" rtl="0" algn="ctr">
              <a:spcBef>
                <a:spcPts val="0"/>
              </a:spcBef>
              <a:buNone/>
            </a:pPr>
            <a:r>
              <a:t/>
            </a:r>
            <a:endParaRPr sz="2400"/>
          </a:p>
          <a:p>
            <a:pPr lvl="0" algn="ctr">
              <a:spcBef>
                <a:spcPts val="0"/>
              </a:spcBef>
              <a:buNone/>
            </a:pPr>
            <a:r>
              <a:rPr lang="en" sz="2400"/>
              <a:t>“Write as clearly as the complexity of your argument will permit.  Be aware of the general readership’s low threshold for dense writing and obscure vocabulary, but don’t undermine the value of your own scholarly work.”  </a:t>
            </a:r>
          </a:p>
        </p:txBody>
      </p:sp>
      <p:pic>
        <p:nvPicPr>
          <p:cNvPr id="191" name="Shape 191"/>
          <p:cNvPicPr preferRelativeResize="0"/>
          <p:nvPr/>
        </p:nvPicPr>
        <p:blipFill>
          <a:blip r:embed="rId3">
            <a:alphaModFix/>
          </a:blip>
          <a:stretch>
            <a:fillRect/>
          </a:stretch>
        </p:blipFill>
        <p:spPr>
          <a:xfrm>
            <a:off x="7654624" y="191400"/>
            <a:ext cx="1177675" cy="176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idx="2" type="body"/>
          </p:nvPr>
        </p:nvSpPr>
        <p:spPr>
          <a:xfrm>
            <a:off x="4939500" y="390425"/>
            <a:ext cx="3837000" cy="4440300"/>
          </a:xfrm>
          <a:prstGeom prst="rect">
            <a:avLst/>
          </a:prstGeom>
        </p:spPr>
        <p:txBody>
          <a:bodyPr anchorCtr="0" anchor="ctr" bIns="91425" lIns="91425" rIns="91425" tIns="91425">
            <a:noAutofit/>
          </a:bodyPr>
          <a:lstStyle/>
          <a:p>
            <a:pPr indent="457200" lvl="0">
              <a:spcBef>
                <a:spcPts val="0"/>
              </a:spcBef>
              <a:buNone/>
            </a:pPr>
            <a:r>
              <a:rPr b="1" lang="en"/>
              <a:t>Chapters:</a:t>
            </a:r>
          </a:p>
          <a:p>
            <a:pPr lvl="0">
              <a:spcBef>
                <a:spcPts val="0"/>
              </a:spcBef>
              <a:buNone/>
            </a:pPr>
            <a:r>
              <a:rPr lang="en" sz="1400"/>
              <a:t>Getting Started Again</a:t>
            </a:r>
          </a:p>
          <a:p>
            <a:pPr lvl="0">
              <a:spcBef>
                <a:spcPts val="0"/>
              </a:spcBef>
              <a:buNone/>
            </a:pPr>
            <a:r>
              <a:rPr lang="en" sz="1400"/>
              <a:t>Nagging Doubts</a:t>
            </a:r>
          </a:p>
          <a:p>
            <a:pPr lvl="0">
              <a:spcBef>
                <a:spcPts val="0"/>
              </a:spcBef>
              <a:buNone/>
            </a:pPr>
            <a:r>
              <a:rPr lang="en" sz="1400"/>
              <a:t>The Basic Options</a:t>
            </a:r>
          </a:p>
          <a:p>
            <a:pPr lvl="0">
              <a:spcBef>
                <a:spcPts val="0"/>
              </a:spcBef>
              <a:buNone/>
            </a:pPr>
            <a:r>
              <a:rPr lang="en" sz="1400"/>
              <a:t>Read With An Editor’s Eyes</a:t>
            </a:r>
          </a:p>
          <a:p>
            <a:pPr lvl="0">
              <a:spcBef>
                <a:spcPts val="0"/>
              </a:spcBef>
              <a:buNone/>
            </a:pPr>
            <a:r>
              <a:rPr lang="en" sz="1400"/>
              <a:t>Planning &amp; Doing</a:t>
            </a:r>
          </a:p>
          <a:p>
            <a:pPr lvl="0">
              <a:spcBef>
                <a:spcPts val="0"/>
              </a:spcBef>
              <a:buNone/>
            </a:pPr>
            <a:r>
              <a:rPr lang="en" sz="1400"/>
              <a:t>Getting Into Shape</a:t>
            </a:r>
          </a:p>
          <a:p>
            <a:pPr lvl="0">
              <a:spcBef>
                <a:spcPts val="0"/>
              </a:spcBef>
              <a:buNone/>
            </a:pPr>
            <a:r>
              <a:rPr lang="en" sz="1400"/>
              <a:t>Make Prose Speak</a:t>
            </a:r>
          </a:p>
          <a:p>
            <a:pPr lvl="0" rtl="0">
              <a:spcBef>
                <a:spcPts val="0"/>
              </a:spcBef>
              <a:buNone/>
            </a:pPr>
            <a:r>
              <a:rPr lang="en" sz="1400"/>
              <a:t>What Happens Next?</a:t>
            </a:r>
          </a:p>
        </p:txBody>
      </p:sp>
      <p:pic>
        <p:nvPicPr>
          <p:cNvPr descr="http://www.press.uchicago.edu/Images/Chicago/0226288455.gif" id="197" name="Shape 197"/>
          <p:cNvPicPr preferRelativeResize="0"/>
          <p:nvPr/>
        </p:nvPicPr>
        <p:blipFill>
          <a:blip r:embed="rId3">
            <a:alphaModFix/>
          </a:blip>
          <a:stretch>
            <a:fillRect/>
          </a:stretch>
        </p:blipFill>
        <p:spPr>
          <a:xfrm>
            <a:off x="1022575" y="390425"/>
            <a:ext cx="2726500" cy="4362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idx="2" type="body"/>
          </p:nvPr>
        </p:nvSpPr>
        <p:spPr>
          <a:xfrm>
            <a:off x="4939500" y="390425"/>
            <a:ext cx="3837000" cy="4440300"/>
          </a:xfrm>
          <a:prstGeom prst="rect">
            <a:avLst/>
          </a:prstGeom>
        </p:spPr>
        <p:txBody>
          <a:bodyPr anchorCtr="0" anchor="ctr" bIns="91425" lIns="91425" rIns="91425" tIns="91425">
            <a:noAutofit/>
          </a:bodyPr>
          <a:lstStyle/>
          <a:p>
            <a:pPr lvl="0" rtl="0">
              <a:spcBef>
                <a:spcPts val="0"/>
              </a:spcBef>
              <a:buNone/>
            </a:pPr>
            <a:r>
              <a:rPr i="1" lang="en" sz="3600"/>
              <a:t>'If you can write on terrific paragraph, you have it in you to write an entire book.’</a:t>
            </a:r>
            <a:r>
              <a:rPr lang="en" sz="3600"/>
              <a:t> (p116)</a:t>
            </a:r>
          </a:p>
        </p:txBody>
      </p:sp>
      <p:pic>
        <p:nvPicPr>
          <p:cNvPr descr="http://www.press.uchicago.edu/Images/Chicago/0226288455.gif" id="203" name="Shape 203"/>
          <p:cNvPicPr preferRelativeResize="0"/>
          <p:nvPr/>
        </p:nvPicPr>
        <p:blipFill>
          <a:blip r:embed="rId3">
            <a:alphaModFix/>
          </a:blip>
          <a:stretch>
            <a:fillRect/>
          </a:stretch>
        </p:blipFill>
        <p:spPr>
          <a:xfrm>
            <a:off x="1022575" y="390425"/>
            <a:ext cx="2726500" cy="4362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From Dissertation to Book </a:t>
            </a:r>
            <a:r>
              <a:rPr b="1" lang="en" sz="1800">
                <a:solidFill>
                  <a:srgbClr val="0000FF"/>
                </a:solidFill>
              </a:rPr>
              <a:t>Getting Started Again</a:t>
            </a:r>
          </a:p>
        </p:txBody>
      </p:sp>
      <p:sp>
        <p:nvSpPr>
          <p:cNvPr id="209" name="Shape 209"/>
          <p:cNvSpPr txBox="1"/>
          <p:nvPr>
            <p:ph idx="1" type="body"/>
          </p:nvPr>
        </p:nvSpPr>
        <p:spPr>
          <a:xfrm>
            <a:off x="95875" y="1427950"/>
            <a:ext cx="8736300" cy="2963400"/>
          </a:xfrm>
          <a:prstGeom prst="rect">
            <a:avLst/>
          </a:prstGeom>
        </p:spPr>
        <p:txBody>
          <a:bodyPr anchorCtr="0" anchor="t" bIns="91425" lIns="91425" rIns="91425" tIns="91425">
            <a:noAutofit/>
          </a:bodyPr>
          <a:lstStyle/>
          <a:p>
            <a:pPr indent="-381000" lvl="0" marL="457200">
              <a:lnSpc>
                <a:spcPct val="150000"/>
              </a:lnSpc>
              <a:spcBef>
                <a:spcPts val="0"/>
              </a:spcBef>
              <a:buSzPct val="100000"/>
            </a:pPr>
            <a:r>
              <a:rPr lang="en" sz="2400"/>
              <a:t>Revising a dissertation is making the writer’s text speak up.</a:t>
            </a:r>
          </a:p>
          <a:p>
            <a:pPr indent="-381000" lvl="0" marL="457200">
              <a:lnSpc>
                <a:spcPct val="150000"/>
              </a:lnSpc>
              <a:spcBef>
                <a:spcPts val="0"/>
              </a:spcBef>
              <a:buSzPct val="100000"/>
            </a:pPr>
            <a:r>
              <a:rPr lang="en" sz="2400"/>
              <a:t>Pique the reader’s interest.</a:t>
            </a:r>
          </a:p>
          <a:p>
            <a:pPr indent="-381000" lvl="0" marL="457200">
              <a:lnSpc>
                <a:spcPct val="150000"/>
              </a:lnSpc>
              <a:spcBef>
                <a:spcPts val="0"/>
              </a:spcBef>
              <a:buSzPct val="100000"/>
            </a:pPr>
            <a:r>
              <a:rPr lang="en" sz="2400"/>
              <a:t>Write, save, revise, save, revise.</a:t>
            </a:r>
          </a:p>
          <a:p>
            <a:pPr indent="-381000" lvl="0" marL="457200">
              <a:lnSpc>
                <a:spcPct val="150000"/>
              </a:lnSpc>
              <a:spcBef>
                <a:spcPts val="0"/>
              </a:spcBef>
              <a:buSzPct val="100000"/>
            </a:pPr>
            <a:r>
              <a:rPr lang="en" sz="2400"/>
              <a:t>Revision is cutting away and building up, rethinking, and rewriting. </a:t>
            </a:r>
          </a:p>
          <a:p>
            <a:pPr indent="-381000" lvl="0" marL="457200">
              <a:lnSpc>
                <a:spcPct val="150000"/>
              </a:lnSpc>
              <a:spcBef>
                <a:spcPts val="0"/>
              </a:spcBef>
              <a:buSzPct val="100000"/>
            </a:pPr>
            <a:r>
              <a:rPr lang="en" sz="2400"/>
              <a:t>Writing is not a record of your thinking, it is your thinking.</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From Dissertation to Book </a:t>
            </a:r>
            <a:r>
              <a:rPr b="1" lang="en" sz="1800">
                <a:solidFill>
                  <a:srgbClr val="0000FF"/>
                </a:solidFill>
              </a:rPr>
              <a:t>Nagging Doubts</a:t>
            </a:r>
          </a:p>
        </p:txBody>
      </p:sp>
      <p:sp>
        <p:nvSpPr>
          <p:cNvPr id="215" name="Shape 21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gn="ctr">
              <a:spcBef>
                <a:spcPts val="0"/>
              </a:spcBef>
              <a:buNone/>
            </a:pPr>
            <a:r>
              <a:t/>
            </a:r>
            <a:endParaRPr sz="3000"/>
          </a:p>
          <a:p>
            <a:pPr lvl="0" rtl="0" algn="ctr">
              <a:spcBef>
                <a:spcPts val="0"/>
              </a:spcBef>
              <a:buNone/>
            </a:pPr>
            <a:r>
              <a:rPr lang="en" sz="3000"/>
              <a:t>“Most dissertations lack a conclusion. If you don’t have a concluding chapter that pushes the book beyond its individual insights into a new arena, write one.”</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From Dissertation to Book </a:t>
            </a:r>
            <a:r>
              <a:rPr b="1" lang="en" sz="1800">
                <a:solidFill>
                  <a:srgbClr val="0000FF"/>
                </a:solidFill>
              </a:rPr>
              <a:t>The Basic Options</a:t>
            </a:r>
          </a:p>
        </p:txBody>
      </p:sp>
      <p:sp>
        <p:nvSpPr>
          <p:cNvPr id="221" name="Shape 22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a:lnSpc>
                <a:spcPct val="115000"/>
              </a:lnSpc>
              <a:spcBef>
                <a:spcPts val="0"/>
              </a:spcBef>
              <a:buSzPct val="100000"/>
            </a:pPr>
            <a:r>
              <a:rPr lang="en" sz="2400"/>
              <a:t>Almost every dissertation manuscript has one terrific chapter.</a:t>
            </a:r>
          </a:p>
          <a:p>
            <a:pPr indent="-381000" lvl="0" marL="457200">
              <a:lnSpc>
                <a:spcPct val="115000"/>
              </a:lnSpc>
              <a:spcBef>
                <a:spcPts val="0"/>
              </a:spcBef>
              <a:buSzPct val="100000"/>
            </a:pPr>
            <a:r>
              <a:rPr lang="en" sz="2400"/>
              <a:t>There is no downside to publishing a great chapter in a leading journal.</a:t>
            </a:r>
          </a:p>
          <a:p>
            <a:pPr indent="-381000" lvl="0" marL="457200">
              <a:lnSpc>
                <a:spcPct val="115000"/>
              </a:lnSpc>
              <a:spcBef>
                <a:spcPts val="0"/>
              </a:spcBef>
              <a:buSzPct val="100000"/>
            </a:pPr>
            <a:r>
              <a:rPr lang="en" sz="2400"/>
              <a:t>Be sure that journal is an important one.</a:t>
            </a:r>
          </a:p>
          <a:p>
            <a:pPr indent="-381000" lvl="0" marL="457200">
              <a:lnSpc>
                <a:spcPct val="115000"/>
              </a:lnSpc>
              <a:spcBef>
                <a:spcPts val="0"/>
              </a:spcBef>
              <a:buSzPct val="100000"/>
            </a:pPr>
            <a:r>
              <a:rPr lang="en" sz="2400"/>
              <a:t>Your dissertation does not need to be your first book if you have something else you would rather write.</a:t>
            </a:r>
          </a:p>
          <a:p>
            <a:pPr indent="-381000" lvl="0" marL="457200" rtl="0">
              <a:lnSpc>
                <a:spcPct val="115000"/>
              </a:lnSpc>
              <a:spcBef>
                <a:spcPts val="0"/>
              </a:spcBef>
              <a:buSzPct val="100000"/>
            </a:pPr>
            <a:r>
              <a:rPr lang="en" sz="2400"/>
              <a:t>Before you decide to shelf a project, take a look at it one more time.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From Dissertation to Book </a:t>
            </a:r>
            <a:r>
              <a:rPr b="1" lang="en" sz="1800">
                <a:solidFill>
                  <a:srgbClr val="0000FF"/>
                </a:solidFill>
              </a:rPr>
              <a:t>Reading With An Editor’s Eyes</a:t>
            </a:r>
          </a:p>
        </p:txBody>
      </p:sp>
      <p:sp>
        <p:nvSpPr>
          <p:cNvPr id="227" name="Shape 22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t>t</a:t>
            </a:r>
          </a:p>
        </p:txBody>
      </p:sp>
      <p:pic>
        <p:nvPicPr>
          <p:cNvPr descr="ugly duckling.jpg" id="228" name="Shape 228"/>
          <p:cNvPicPr preferRelativeResize="0"/>
          <p:nvPr/>
        </p:nvPicPr>
        <p:blipFill rotWithShape="1">
          <a:blip r:embed="rId3">
            <a:alphaModFix/>
          </a:blip>
          <a:srcRect b="8775" l="0" r="0" t="0"/>
          <a:stretch/>
        </p:blipFill>
        <p:spPr>
          <a:xfrm>
            <a:off x="356050" y="1236875"/>
            <a:ext cx="1275344" cy="1221899"/>
          </a:xfrm>
          <a:prstGeom prst="rect">
            <a:avLst/>
          </a:prstGeom>
          <a:noFill/>
          <a:ln>
            <a:noFill/>
          </a:ln>
        </p:spPr>
      </p:pic>
      <p:pic>
        <p:nvPicPr>
          <p:cNvPr descr="Swan.png" id="229" name="Shape 229"/>
          <p:cNvPicPr preferRelativeResize="0"/>
          <p:nvPr/>
        </p:nvPicPr>
        <p:blipFill>
          <a:blip r:embed="rId4">
            <a:alphaModFix/>
          </a:blip>
          <a:stretch>
            <a:fillRect/>
          </a:stretch>
        </p:blipFill>
        <p:spPr>
          <a:xfrm>
            <a:off x="7509299" y="2683024"/>
            <a:ext cx="1462175" cy="931425"/>
          </a:xfrm>
          <a:prstGeom prst="rect">
            <a:avLst/>
          </a:prstGeom>
          <a:noFill/>
          <a:ln>
            <a:noFill/>
          </a:ln>
        </p:spPr>
      </p:pic>
      <p:sp>
        <p:nvSpPr>
          <p:cNvPr id="230" name="Shape 230"/>
          <p:cNvSpPr txBox="1"/>
          <p:nvPr/>
        </p:nvSpPr>
        <p:spPr>
          <a:xfrm>
            <a:off x="536700" y="3684050"/>
            <a:ext cx="8070600" cy="12219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buClr>
                <a:schemeClr val="dk2"/>
              </a:buClr>
              <a:buSzPct val="100000"/>
              <a:buChar char="●"/>
            </a:pPr>
            <a:r>
              <a:rPr lang="en" sz="1800">
                <a:solidFill>
                  <a:schemeClr val="dk2"/>
                </a:solidFill>
              </a:rPr>
              <a:t>Mastering an academic writing voice takes time and practice. </a:t>
            </a:r>
          </a:p>
          <a:p>
            <a:pPr indent="-342900" lvl="0" marL="457200">
              <a:lnSpc>
                <a:spcPct val="115000"/>
              </a:lnSpc>
              <a:spcBef>
                <a:spcPts val="0"/>
              </a:spcBef>
              <a:buClr>
                <a:schemeClr val="dk2"/>
              </a:buClr>
              <a:buSzPct val="100000"/>
              <a:buChar char="●"/>
            </a:pPr>
            <a:r>
              <a:rPr lang="en" sz="1800">
                <a:solidFill>
                  <a:schemeClr val="dk2"/>
                </a:solidFill>
              </a:rPr>
              <a:t>You need to hear your sentences.</a:t>
            </a:r>
          </a:p>
          <a:p>
            <a:pPr indent="-342900" lvl="0" marL="457200">
              <a:lnSpc>
                <a:spcPct val="115000"/>
              </a:lnSpc>
              <a:spcBef>
                <a:spcPts val="0"/>
              </a:spcBef>
              <a:buClr>
                <a:schemeClr val="dk2"/>
              </a:buClr>
              <a:buSzPct val="100000"/>
              <a:buChar char="●"/>
            </a:pPr>
            <a:r>
              <a:rPr lang="en" sz="1800">
                <a:solidFill>
                  <a:schemeClr val="dk2"/>
                </a:solidFill>
              </a:rPr>
              <a:t>Finding a voice for your ideas and a shape that will fit them is staging your ideas so that they develop a rhythm.</a:t>
            </a:r>
          </a:p>
        </p:txBody>
      </p:sp>
      <p:sp>
        <p:nvSpPr>
          <p:cNvPr id="231" name="Shape 231"/>
          <p:cNvSpPr txBox="1"/>
          <p:nvPr/>
        </p:nvSpPr>
        <p:spPr>
          <a:xfrm>
            <a:off x="2039625" y="1236924"/>
            <a:ext cx="6187800" cy="1768200"/>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dk2"/>
                </a:solidFill>
              </a:rPr>
              <a:t>The dissertation is the ugly duckling of the publishing world.</a:t>
            </a:r>
          </a:p>
          <a:p>
            <a:pPr lvl="0" rtl="0">
              <a:spcBef>
                <a:spcPts val="0"/>
              </a:spcBef>
              <a:buNone/>
            </a:pPr>
            <a:r>
              <a:t/>
            </a:r>
            <a:endParaRPr sz="2400">
              <a:solidFill>
                <a:schemeClr val="dk2"/>
              </a:solidFill>
            </a:endParaRPr>
          </a:p>
          <a:p>
            <a:pPr lvl="0" rtl="0">
              <a:spcBef>
                <a:spcPts val="0"/>
              </a:spcBef>
              <a:buNone/>
            </a:pPr>
            <a:r>
              <a:rPr lang="en" sz="2400">
                <a:solidFill>
                  <a:schemeClr val="dk2"/>
                </a:solidFill>
              </a:rPr>
              <a:t>The point of Hans Christian Anderson’s story is that it is actually not an ugly duckling at all, it is a baby swan.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From Dissertation to Book </a:t>
            </a:r>
            <a:r>
              <a:rPr b="1" lang="en" sz="1800">
                <a:solidFill>
                  <a:srgbClr val="0000FF"/>
                </a:solidFill>
              </a:rPr>
              <a:t>Planning &amp; Doing</a:t>
            </a:r>
          </a:p>
        </p:txBody>
      </p:sp>
      <p:sp>
        <p:nvSpPr>
          <p:cNvPr id="237" name="Shape 23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400"/>
              <a:t>Revision Timeline</a:t>
            </a:r>
          </a:p>
          <a:p>
            <a:pPr indent="-381000" lvl="0" marL="457200" rtl="0">
              <a:spcBef>
                <a:spcPts val="0"/>
              </a:spcBef>
              <a:buSzPct val="100000"/>
            </a:pPr>
            <a:r>
              <a:rPr lang="en" sz="2400"/>
              <a:t>1 mo research for each chapter, </a:t>
            </a:r>
          </a:p>
          <a:p>
            <a:pPr indent="-381000" lvl="0" marL="457200" rtl="0">
              <a:spcBef>
                <a:spcPts val="0"/>
              </a:spcBef>
              <a:buSzPct val="100000"/>
            </a:pPr>
            <a:r>
              <a:rPr lang="en" sz="2400"/>
              <a:t>1 mo to revise based on new research</a:t>
            </a:r>
          </a:p>
          <a:p>
            <a:pPr indent="-381000" lvl="0" marL="457200" rtl="0">
              <a:spcBef>
                <a:spcPts val="0"/>
              </a:spcBef>
              <a:buSzPct val="100000"/>
            </a:pPr>
            <a:r>
              <a:rPr lang="en" sz="2400"/>
              <a:t>1 month revise intro and conclusion (most important)</a:t>
            </a:r>
          </a:p>
          <a:p>
            <a:pPr indent="-381000" lvl="0" marL="457200" rtl="0">
              <a:spcBef>
                <a:spcPts val="0"/>
              </a:spcBef>
              <a:buSzPct val="100000"/>
            </a:pPr>
            <a:r>
              <a:rPr lang="en" sz="2400"/>
              <a:t>3 months for cosmetic revision</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From Dissertation to Book </a:t>
            </a:r>
            <a:r>
              <a:rPr b="1" lang="en" sz="1800">
                <a:solidFill>
                  <a:srgbClr val="0000FF"/>
                </a:solidFill>
              </a:rPr>
              <a:t>Getting Into Shape</a:t>
            </a:r>
          </a:p>
        </p:txBody>
      </p:sp>
      <p:sp>
        <p:nvSpPr>
          <p:cNvPr id="243" name="Shape 24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93700" lvl="0" marL="457200" rtl="0">
              <a:spcBef>
                <a:spcPts val="0"/>
              </a:spcBef>
              <a:buSzPct val="100000"/>
            </a:pPr>
            <a:r>
              <a:rPr lang="en" sz="2600"/>
              <a:t>'Decapitate' the dissertation prior to publication</a:t>
            </a:r>
          </a:p>
          <a:p>
            <a:pPr indent="-393700" lvl="0" marL="457200">
              <a:spcBef>
                <a:spcPts val="0"/>
              </a:spcBef>
              <a:buSzPct val="100000"/>
            </a:pPr>
            <a:r>
              <a:rPr lang="en" sz="2600"/>
              <a:t>Conclusions may not be in the conclusion of a book.</a:t>
            </a:r>
          </a:p>
          <a:p>
            <a:pPr indent="-393700" lvl="0" marL="457200">
              <a:spcBef>
                <a:spcPts val="0"/>
              </a:spcBef>
              <a:buSzPct val="100000"/>
            </a:pPr>
            <a:r>
              <a:rPr lang="en" sz="2600"/>
              <a:t>Ensure organizational flow and use intriguing titles</a:t>
            </a:r>
          </a:p>
          <a:p>
            <a:pPr indent="-393700" lvl="0" marL="457200">
              <a:spcBef>
                <a:spcPts val="0"/>
              </a:spcBef>
              <a:buSzPct val="100000"/>
            </a:pPr>
            <a:r>
              <a:rPr lang="en" sz="2600"/>
              <a:t>Revise table of contents for cohesion and interest</a:t>
            </a:r>
          </a:p>
          <a:p>
            <a:pPr indent="-393700" lvl="0" marL="457200">
              <a:spcBef>
                <a:spcPts val="0"/>
              </a:spcBef>
              <a:buSzPct val="100000"/>
            </a:pPr>
            <a:r>
              <a:rPr lang="en" sz="2600"/>
              <a:t>Length of chapters reable in one setting</a:t>
            </a:r>
          </a:p>
          <a:p>
            <a:pPr indent="-393700" lvl="0" marL="457200" rtl="0">
              <a:spcBef>
                <a:spcPts val="0"/>
              </a:spcBef>
              <a:buSzPct val="100000"/>
            </a:pPr>
            <a:r>
              <a:rPr lang="en" sz="2600"/>
              <a:t>Paragraphs no greater than one page.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
              <a:t>Pioneering Pitfalls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From Dissertation to Book </a:t>
            </a:r>
            <a:r>
              <a:rPr b="1" lang="en" sz="1800">
                <a:solidFill>
                  <a:srgbClr val="0000FF"/>
                </a:solidFill>
              </a:rPr>
              <a:t>What Happens Next?</a:t>
            </a:r>
          </a:p>
        </p:txBody>
      </p:sp>
      <p:sp>
        <p:nvSpPr>
          <p:cNvPr id="249" name="Shape 24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gn="ctr">
              <a:spcBef>
                <a:spcPts val="0"/>
              </a:spcBef>
              <a:buNone/>
            </a:pPr>
            <a:r>
              <a:rPr i="1" lang="en" sz="3000"/>
              <a:t>‘Writing is a lifelong occupation, an avocation, a battle, and in it we found out what we think and who we are.  Learn to practice the habit of writing.’ (128)</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From Dissertation to Book </a:t>
            </a:r>
            <a:r>
              <a:rPr b="1" lang="en" sz="1800">
                <a:solidFill>
                  <a:srgbClr val="0000FF"/>
                </a:solidFill>
              </a:rPr>
              <a:t>Making Prose Speak</a:t>
            </a:r>
          </a:p>
        </p:txBody>
      </p:sp>
      <p:sp>
        <p:nvSpPr>
          <p:cNvPr id="255" name="Shape 25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Clr>
                <a:schemeClr val="dk1"/>
              </a:buClr>
              <a:buSzPct val="45833"/>
              <a:buFont typeface="Arial"/>
              <a:buNone/>
            </a:pPr>
            <a:r>
              <a:rPr lang="en" sz="2400"/>
              <a:t>Seek fresh eye feedback from a:</a:t>
            </a:r>
          </a:p>
          <a:p>
            <a:pPr indent="-419100" lvl="0" marL="457200" rtl="0">
              <a:spcBef>
                <a:spcPts val="0"/>
              </a:spcBef>
              <a:buSzPct val="100000"/>
            </a:pPr>
            <a:r>
              <a:rPr lang="en" sz="3000"/>
              <a:t>Flow expert for cosmetic issue</a:t>
            </a:r>
          </a:p>
          <a:p>
            <a:pPr indent="-419100" lvl="1" marL="914400" rtl="0">
              <a:spcBef>
                <a:spcPts val="0"/>
              </a:spcBef>
              <a:buSzPct val="100000"/>
            </a:pPr>
            <a:r>
              <a:rPr i="1" lang="en" sz="3000"/>
              <a:t>Do words clank?  Did I overuse of passive voice?</a:t>
            </a:r>
          </a:p>
          <a:p>
            <a:pPr indent="-419100" lvl="0" marL="457200" rtl="0">
              <a:spcBef>
                <a:spcPts val="0"/>
              </a:spcBef>
              <a:buSzPct val="100000"/>
            </a:pPr>
            <a:r>
              <a:rPr lang="en" sz="3000"/>
              <a:t>Content expert to evaluate arguments: </a:t>
            </a:r>
          </a:p>
          <a:p>
            <a:pPr indent="-419100" lvl="1" marL="914400" rtl="0">
              <a:spcBef>
                <a:spcPts val="0"/>
              </a:spcBef>
              <a:buSzPct val="100000"/>
            </a:pPr>
            <a:r>
              <a:rPr i="1" lang="en" sz="3000"/>
              <a:t>Are arguments thin/weak?</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idx="2" type="body"/>
          </p:nvPr>
        </p:nvSpPr>
        <p:spPr>
          <a:xfrm>
            <a:off x="4939500" y="724075"/>
            <a:ext cx="3837000" cy="3695100"/>
          </a:xfrm>
          <a:prstGeom prst="rect">
            <a:avLst/>
          </a:prstGeom>
        </p:spPr>
        <p:txBody>
          <a:bodyPr anchorCtr="0" anchor="ctr" bIns="91425" lIns="91425" rIns="91425" tIns="91425">
            <a:noAutofit/>
          </a:bodyPr>
          <a:lstStyle/>
          <a:p>
            <a:pPr lvl="0">
              <a:spcBef>
                <a:spcPts val="0"/>
              </a:spcBef>
              <a:buClr>
                <a:schemeClr val="dk1"/>
              </a:buClr>
              <a:buSzPct val="78571"/>
              <a:buFont typeface="Arial"/>
              <a:buNone/>
            </a:pPr>
            <a:r>
              <a:rPr b="1" lang="en" sz="1400">
                <a:solidFill>
                  <a:schemeClr val="dk1"/>
                </a:solidFill>
              </a:rPr>
              <a:t>Chapter 1: Introduction</a:t>
            </a:r>
          </a:p>
          <a:p>
            <a:pPr lvl="0">
              <a:spcBef>
                <a:spcPts val="0"/>
              </a:spcBef>
              <a:buClr>
                <a:schemeClr val="dk1"/>
              </a:buClr>
              <a:buSzPct val="78571"/>
              <a:buFont typeface="Arial"/>
              <a:buNone/>
            </a:pPr>
            <a:r>
              <a:rPr b="1" lang="en" sz="1400">
                <a:solidFill>
                  <a:schemeClr val="dk1"/>
                </a:solidFill>
              </a:rPr>
              <a:t>Chapter 2: Specious Barriers to Writing A Lot</a:t>
            </a:r>
          </a:p>
          <a:p>
            <a:pPr lvl="0">
              <a:spcBef>
                <a:spcPts val="0"/>
              </a:spcBef>
              <a:buClr>
                <a:schemeClr val="dk1"/>
              </a:buClr>
              <a:buSzPct val="78571"/>
              <a:buFont typeface="Arial"/>
              <a:buNone/>
            </a:pPr>
            <a:r>
              <a:rPr b="1" lang="en" sz="1400">
                <a:solidFill>
                  <a:schemeClr val="dk1"/>
                </a:solidFill>
              </a:rPr>
              <a:t>Chapter 3: Motivational Tools</a:t>
            </a:r>
          </a:p>
          <a:p>
            <a:pPr lvl="0">
              <a:spcBef>
                <a:spcPts val="0"/>
              </a:spcBef>
              <a:buClr>
                <a:schemeClr val="dk1"/>
              </a:buClr>
              <a:buSzPct val="78571"/>
              <a:buFont typeface="Arial"/>
              <a:buNone/>
            </a:pPr>
            <a:r>
              <a:rPr b="1" lang="en" sz="1400">
                <a:solidFill>
                  <a:schemeClr val="dk1"/>
                </a:solidFill>
              </a:rPr>
              <a:t>Chapter 4: Starting Your Own Agraphia Group</a:t>
            </a:r>
          </a:p>
          <a:p>
            <a:pPr lvl="0">
              <a:spcBef>
                <a:spcPts val="0"/>
              </a:spcBef>
              <a:buNone/>
            </a:pPr>
            <a:r>
              <a:rPr b="1" lang="en" sz="1400">
                <a:solidFill>
                  <a:schemeClr val="dk1"/>
                </a:solidFill>
              </a:rPr>
              <a:t>Chapter 5: A Brief Foray into Style</a:t>
            </a:r>
          </a:p>
          <a:p>
            <a:pPr lvl="0">
              <a:spcBef>
                <a:spcPts val="0"/>
              </a:spcBef>
              <a:buClr>
                <a:schemeClr val="dk1"/>
              </a:buClr>
              <a:buSzPct val="78571"/>
              <a:buFont typeface="Arial"/>
              <a:buNone/>
            </a:pPr>
            <a:r>
              <a:rPr b="1" lang="en" sz="1400">
                <a:solidFill>
                  <a:schemeClr val="dk1"/>
                </a:solidFill>
              </a:rPr>
              <a:t>Chapter 6: Writing Journal Articles</a:t>
            </a:r>
          </a:p>
          <a:p>
            <a:pPr lvl="0">
              <a:spcBef>
                <a:spcPts val="0"/>
              </a:spcBef>
              <a:buClr>
                <a:schemeClr val="dk1"/>
              </a:buClr>
              <a:buSzPct val="91666"/>
              <a:buFont typeface="Arial"/>
              <a:buNone/>
            </a:pPr>
            <a:r>
              <a:rPr lang="en" sz="1200">
                <a:solidFill>
                  <a:schemeClr val="dk1"/>
                </a:solidFill>
              </a:rPr>
              <a:t>C</a:t>
            </a:r>
            <a:r>
              <a:rPr b="1" lang="en" sz="1400">
                <a:solidFill>
                  <a:schemeClr val="dk1"/>
                </a:solidFill>
              </a:rPr>
              <a:t>hapter 7: Writing Books</a:t>
            </a:r>
          </a:p>
          <a:p>
            <a:pPr lvl="0" rtl="0">
              <a:spcBef>
                <a:spcPts val="0"/>
              </a:spcBef>
              <a:buNone/>
            </a:pPr>
            <a:r>
              <a:rPr b="1" lang="en" sz="1400">
                <a:solidFill>
                  <a:schemeClr val="dk1"/>
                </a:solidFill>
              </a:rPr>
              <a:t>Chapter 8: Good Things Still Need to be Written</a:t>
            </a:r>
          </a:p>
        </p:txBody>
      </p:sp>
      <p:pic>
        <p:nvPicPr>
          <p:cNvPr descr="http://cantstoperic.com/wp-content/uploads/2014/06/how-to-write-a-lot.jpg" id="261" name="Shape 261"/>
          <p:cNvPicPr preferRelativeResize="0"/>
          <p:nvPr/>
        </p:nvPicPr>
        <p:blipFill>
          <a:blip r:embed="rId3">
            <a:alphaModFix/>
          </a:blip>
          <a:stretch>
            <a:fillRect/>
          </a:stretch>
        </p:blipFill>
        <p:spPr>
          <a:xfrm>
            <a:off x="165275" y="485375"/>
            <a:ext cx="4333875" cy="4333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
              <a:t>Coming Fall 2017</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Join the MNU Agraphia Group!</a:t>
            </a:r>
          </a:p>
        </p:txBody>
      </p:sp>
      <p:sp>
        <p:nvSpPr>
          <p:cNvPr id="272" name="Shape 272"/>
          <p:cNvSpPr txBox="1"/>
          <p:nvPr>
            <p:ph idx="1" type="body"/>
          </p:nvPr>
        </p:nvSpPr>
        <p:spPr>
          <a:xfrm>
            <a:off x="311700" y="1152475"/>
            <a:ext cx="6088799" cy="3416400"/>
          </a:xfrm>
          <a:prstGeom prst="rect">
            <a:avLst/>
          </a:prstGeom>
        </p:spPr>
        <p:txBody>
          <a:bodyPr anchorCtr="0" anchor="t" bIns="91425" lIns="91425" rIns="91425" tIns="91425">
            <a:noAutofit/>
          </a:bodyPr>
          <a:lstStyle/>
          <a:p>
            <a:pPr lvl="0">
              <a:spcBef>
                <a:spcPts val="0"/>
              </a:spcBef>
              <a:buNone/>
            </a:pPr>
            <a:r>
              <a:rPr b="1" lang="en" sz="2400"/>
              <a:t>Do you want to write faster and better? </a:t>
            </a:r>
          </a:p>
          <a:p>
            <a:pPr lvl="0">
              <a:spcBef>
                <a:spcPts val="0"/>
              </a:spcBef>
              <a:buNone/>
            </a:pPr>
            <a:r>
              <a:rPr b="1" lang="en" sz="2400"/>
              <a:t>Join the MNU Agraphia Group!</a:t>
            </a:r>
          </a:p>
          <a:p>
            <a:pPr indent="-381000" lvl="0" marL="457200" rtl="0">
              <a:spcBef>
                <a:spcPts val="0"/>
              </a:spcBef>
              <a:buSzPct val="100000"/>
            </a:pPr>
            <a:r>
              <a:rPr lang="en" sz="2400"/>
              <a:t>Meet with colleagues from </a:t>
            </a:r>
            <a:r>
              <a:rPr lang="en" sz="2400"/>
              <a:t>across</a:t>
            </a:r>
            <a:r>
              <a:rPr lang="en" sz="2400"/>
              <a:t> campus interested in writing</a:t>
            </a:r>
          </a:p>
          <a:p>
            <a:pPr indent="-381000" lvl="0" marL="457200" rtl="0">
              <a:spcBef>
                <a:spcPts val="0"/>
              </a:spcBef>
              <a:buSzPct val="100000"/>
            </a:pPr>
            <a:r>
              <a:rPr lang="en" sz="2400"/>
              <a:t>Get inspiration </a:t>
            </a:r>
          </a:p>
          <a:p>
            <a:pPr indent="-381000" lvl="0" marL="457200" rtl="0">
              <a:spcBef>
                <a:spcPts val="0"/>
              </a:spcBef>
              <a:buSzPct val="100000"/>
            </a:pPr>
            <a:r>
              <a:rPr lang="en" sz="2400"/>
              <a:t>Set concrete goals</a:t>
            </a:r>
          </a:p>
          <a:p>
            <a:pPr indent="-381000" lvl="0" marL="457200" rtl="0">
              <a:spcBef>
                <a:spcPts val="0"/>
              </a:spcBef>
              <a:buSzPct val="100000"/>
            </a:pPr>
            <a:r>
              <a:rPr lang="en" sz="2400"/>
              <a:t>Monitor members progress</a:t>
            </a:r>
          </a:p>
          <a:p>
            <a:pPr indent="-381000" lvl="0" marL="457200">
              <a:spcBef>
                <a:spcPts val="0"/>
              </a:spcBef>
              <a:buSzPct val="100000"/>
            </a:pPr>
            <a:r>
              <a:rPr lang="en" sz="2400"/>
              <a:t>Celebrate accomplishing goals</a:t>
            </a:r>
          </a:p>
        </p:txBody>
      </p:sp>
      <p:pic>
        <p:nvPicPr>
          <p:cNvPr descr="unnamed.jpg" id="273" name="Shape 273"/>
          <p:cNvPicPr preferRelativeResize="0"/>
          <p:nvPr/>
        </p:nvPicPr>
        <p:blipFill>
          <a:blip r:embed="rId3">
            <a:alphaModFix/>
          </a:blip>
          <a:stretch>
            <a:fillRect/>
          </a:stretch>
        </p:blipFill>
        <p:spPr>
          <a:xfrm>
            <a:off x="5972100" y="2752475"/>
            <a:ext cx="2981224" cy="21294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Interested in nVivo?</a:t>
            </a:r>
          </a:p>
        </p:txBody>
      </p:sp>
      <p:sp>
        <p:nvSpPr>
          <p:cNvPr id="279" name="Shape 27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3000"/>
              <a:t>Fall 2017 the Scholarly Research FLC will be offering complimentary nVivo Training for up to 10 participants.</a:t>
            </a:r>
          </a:p>
        </p:txBody>
      </p:sp>
      <p:pic>
        <p:nvPicPr>
          <p:cNvPr descr="Screen Shot 2017-03-03 at 1.29.13 PM.png" id="280" name="Shape 280"/>
          <p:cNvPicPr preferRelativeResize="0"/>
          <p:nvPr/>
        </p:nvPicPr>
        <p:blipFill>
          <a:blip r:embed="rId3">
            <a:alphaModFix/>
          </a:blip>
          <a:stretch>
            <a:fillRect/>
          </a:stretch>
        </p:blipFill>
        <p:spPr>
          <a:xfrm>
            <a:off x="4750" y="2963975"/>
            <a:ext cx="9134475" cy="3009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Slow Down &amp; Eat</a:t>
            </a:r>
          </a:p>
        </p:txBody>
      </p:sp>
      <p:sp>
        <p:nvSpPr>
          <p:cNvPr id="286" name="Shape 286"/>
          <p:cNvSpPr txBox="1"/>
          <p:nvPr>
            <p:ph idx="1" type="body"/>
          </p:nvPr>
        </p:nvSpPr>
        <p:spPr>
          <a:xfrm>
            <a:off x="311700" y="1152475"/>
            <a:ext cx="5434800" cy="3416400"/>
          </a:xfrm>
          <a:prstGeom prst="rect">
            <a:avLst/>
          </a:prstGeom>
        </p:spPr>
        <p:txBody>
          <a:bodyPr anchorCtr="0" anchor="t" bIns="91425" lIns="91425" rIns="91425" tIns="91425">
            <a:noAutofit/>
          </a:bodyPr>
          <a:lstStyle/>
          <a:p>
            <a:pPr lvl="0">
              <a:spcBef>
                <a:spcPts val="0"/>
              </a:spcBef>
              <a:buNone/>
            </a:pPr>
            <a:r>
              <a:rPr lang="en" sz="3000"/>
              <a:t>Would you believe it if I say slow down to speed up?  This lunch and learn looks at principles to help increase job satisfaction and overall productivity as a scholar.</a:t>
            </a:r>
          </a:p>
        </p:txBody>
      </p:sp>
      <p:pic>
        <p:nvPicPr>
          <p:cNvPr descr="https://3.bp.blogspot.com/-oXlOZ4sFd5g/V0ofCBIOmQI/AAAAAAAAe5I/79Q_vSrl76QOV4Ez_9FmpeQlZXb14MODACLcB/s320/Slow%2BPorfessor%2Bcover.png" id="287" name="Shape 287"/>
          <p:cNvPicPr preferRelativeResize="0"/>
          <p:nvPr/>
        </p:nvPicPr>
        <p:blipFill>
          <a:blip r:embed="rId3">
            <a:alphaModFix/>
          </a:blip>
          <a:stretch>
            <a:fillRect/>
          </a:stretch>
        </p:blipFill>
        <p:spPr>
          <a:xfrm>
            <a:off x="5944249" y="181187"/>
            <a:ext cx="3047975" cy="4781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Pioneering Pitfall #1</a:t>
            </a:r>
          </a:p>
        </p:txBody>
      </p:sp>
      <p:sp>
        <p:nvSpPr>
          <p:cNvPr id="73" name="Shape 7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sz="3000"/>
          </a:p>
          <a:p>
            <a:pPr lvl="0">
              <a:spcBef>
                <a:spcPts val="0"/>
              </a:spcBef>
              <a:buNone/>
            </a:pPr>
            <a:r>
              <a:rPr i="1" lang="en" sz="3000"/>
              <a:t>‘I’m too </a:t>
            </a:r>
            <a:r>
              <a:rPr i="1" lang="en" sz="3000"/>
              <a:t>busy’</a:t>
            </a:r>
          </a:p>
          <a:p>
            <a:pPr lvl="0">
              <a:spcBef>
                <a:spcPts val="0"/>
              </a:spcBef>
              <a:buNone/>
            </a:pPr>
            <a:r>
              <a:rPr lang="en" sz="3000"/>
              <a:t>Solution: Set a sacred time for writing each week.  Silvia (2014) suggests setting aside 4 hours each week for writing.</a:t>
            </a:r>
          </a:p>
        </p:txBody>
      </p:sp>
      <p:pic>
        <p:nvPicPr>
          <p:cNvPr descr="Icon_3color.jpg" id="74" name="Shape 74"/>
          <p:cNvPicPr preferRelativeResize="0"/>
          <p:nvPr/>
        </p:nvPicPr>
        <p:blipFill>
          <a:blip r:embed="rId3">
            <a:alphaModFix/>
          </a:blip>
          <a:stretch>
            <a:fillRect/>
          </a:stretch>
        </p:blipFill>
        <p:spPr>
          <a:xfrm>
            <a:off x="5552955" y="236264"/>
            <a:ext cx="3279349" cy="16244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Pioneering Pitfall #2</a:t>
            </a:r>
          </a:p>
        </p:txBody>
      </p:sp>
      <p:pic>
        <p:nvPicPr>
          <p:cNvPr descr="Icon_3color.jpg" id="80" name="Shape 80"/>
          <p:cNvPicPr preferRelativeResize="0"/>
          <p:nvPr/>
        </p:nvPicPr>
        <p:blipFill>
          <a:blip r:embed="rId3">
            <a:alphaModFix/>
          </a:blip>
          <a:stretch>
            <a:fillRect/>
          </a:stretch>
        </p:blipFill>
        <p:spPr>
          <a:xfrm>
            <a:off x="5733905" y="222314"/>
            <a:ext cx="3279349" cy="1624485"/>
          </a:xfrm>
          <a:prstGeom prst="rect">
            <a:avLst/>
          </a:prstGeom>
          <a:noFill/>
          <a:ln>
            <a:noFill/>
          </a:ln>
        </p:spPr>
      </p:pic>
      <p:sp>
        <p:nvSpPr>
          <p:cNvPr id="81" name="Shape 81"/>
          <p:cNvSpPr txBox="1"/>
          <p:nvPr>
            <p:ph idx="1" type="body"/>
          </p:nvPr>
        </p:nvSpPr>
        <p:spPr>
          <a:xfrm>
            <a:off x="311700" y="1180300"/>
            <a:ext cx="8520600" cy="3416400"/>
          </a:xfrm>
          <a:prstGeom prst="rect">
            <a:avLst/>
          </a:prstGeom>
        </p:spPr>
        <p:txBody>
          <a:bodyPr anchorCtr="0" anchor="t" bIns="91425" lIns="91425" rIns="91425" tIns="91425">
            <a:noAutofit/>
          </a:bodyPr>
          <a:lstStyle/>
          <a:p>
            <a:pPr lvl="0" rtl="0">
              <a:spcBef>
                <a:spcPts val="0"/>
              </a:spcBef>
              <a:buNone/>
            </a:pPr>
            <a:r>
              <a:rPr i="1" lang="en" sz="3000"/>
              <a:t>‘I need to read more before I write’</a:t>
            </a:r>
          </a:p>
          <a:p>
            <a:pPr lvl="0" rtl="0">
              <a:spcBef>
                <a:spcPts val="0"/>
              </a:spcBef>
              <a:buNone/>
            </a:pPr>
            <a:r>
              <a:rPr lang="en" sz="3000"/>
              <a:t>Solution: The common perception that a scholar needs to read more can often inhibit the writing process.  Silvia (2014) suggests authors just start writing!</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Pioneering Pitfall #3</a:t>
            </a:r>
          </a:p>
        </p:txBody>
      </p:sp>
      <p:pic>
        <p:nvPicPr>
          <p:cNvPr descr="Icon_3color.jpg" id="87" name="Shape 87"/>
          <p:cNvPicPr preferRelativeResize="0"/>
          <p:nvPr/>
        </p:nvPicPr>
        <p:blipFill>
          <a:blip r:embed="rId3">
            <a:alphaModFix/>
          </a:blip>
          <a:stretch>
            <a:fillRect/>
          </a:stretch>
        </p:blipFill>
        <p:spPr>
          <a:xfrm>
            <a:off x="5864655" y="138789"/>
            <a:ext cx="3279349" cy="1624485"/>
          </a:xfrm>
          <a:prstGeom prst="rect">
            <a:avLst/>
          </a:prstGeom>
          <a:noFill/>
          <a:ln>
            <a:noFill/>
          </a:ln>
        </p:spPr>
      </p:pic>
      <p:sp>
        <p:nvSpPr>
          <p:cNvPr id="88" name="Shape 8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sz="3000"/>
          </a:p>
          <a:p>
            <a:pPr lvl="0" rtl="0">
              <a:spcBef>
                <a:spcPts val="0"/>
              </a:spcBef>
              <a:buNone/>
            </a:pPr>
            <a:r>
              <a:rPr i="1" lang="en" sz="3000"/>
              <a:t>‘I am waiting to write until I feel like it’</a:t>
            </a:r>
          </a:p>
          <a:p>
            <a:pPr lvl="0" rtl="0">
              <a:spcBef>
                <a:spcPts val="0"/>
              </a:spcBef>
              <a:buNone/>
            </a:pPr>
            <a:r>
              <a:t/>
            </a:r>
            <a:endParaRPr sz="3000"/>
          </a:p>
          <a:p>
            <a:pPr lvl="0" rtl="0">
              <a:spcBef>
                <a:spcPts val="0"/>
              </a:spcBef>
              <a:buNone/>
            </a:pPr>
            <a:r>
              <a:rPr lang="en" sz="3000"/>
              <a:t>Solution:  A writing routine is a better friend than inspiration!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Pioneering Pitfall #4</a:t>
            </a:r>
          </a:p>
        </p:txBody>
      </p:sp>
      <p:pic>
        <p:nvPicPr>
          <p:cNvPr descr="Icon_3color.jpg" id="94" name="Shape 94"/>
          <p:cNvPicPr preferRelativeResize="0"/>
          <p:nvPr/>
        </p:nvPicPr>
        <p:blipFill>
          <a:blip r:embed="rId3">
            <a:alphaModFix/>
          </a:blip>
          <a:stretch>
            <a:fillRect/>
          </a:stretch>
        </p:blipFill>
        <p:spPr>
          <a:xfrm>
            <a:off x="5864655" y="138789"/>
            <a:ext cx="3279349" cy="1624485"/>
          </a:xfrm>
          <a:prstGeom prst="rect">
            <a:avLst/>
          </a:prstGeom>
          <a:noFill/>
          <a:ln>
            <a:noFill/>
          </a:ln>
        </p:spPr>
      </p:pic>
      <p:sp>
        <p:nvSpPr>
          <p:cNvPr id="95" name="Shape 9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sz="3000"/>
          </a:p>
          <a:p>
            <a:pPr lvl="0" rtl="0">
              <a:spcBef>
                <a:spcPts val="0"/>
              </a:spcBef>
              <a:buNone/>
            </a:pPr>
            <a:r>
              <a:rPr i="1" lang="en" sz="3000"/>
              <a:t>‘I get distracted by all my other responsibilities’</a:t>
            </a:r>
          </a:p>
          <a:p>
            <a:pPr lvl="0" rtl="0">
              <a:spcBef>
                <a:spcPts val="0"/>
              </a:spcBef>
              <a:buNone/>
            </a:pPr>
            <a:r>
              <a:t/>
            </a:r>
            <a:endParaRPr sz="3000"/>
          </a:p>
          <a:p>
            <a:pPr lvl="0" rtl="0">
              <a:spcBef>
                <a:spcPts val="0"/>
              </a:spcBef>
              <a:buNone/>
            </a:pPr>
            <a:r>
              <a:rPr lang="en" sz="3000"/>
              <a:t>Solution:  Establish an accountability partner or Agraphia Group.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Pioneering Pitfall #5</a:t>
            </a:r>
          </a:p>
        </p:txBody>
      </p:sp>
      <p:pic>
        <p:nvPicPr>
          <p:cNvPr descr="Icon_3color.jpg" id="101" name="Shape 101"/>
          <p:cNvPicPr preferRelativeResize="0"/>
          <p:nvPr/>
        </p:nvPicPr>
        <p:blipFill>
          <a:blip r:embed="rId3">
            <a:alphaModFix/>
          </a:blip>
          <a:stretch>
            <a:fillRect/>
          </a:stretch>
        </p:blipFill>
        <p:spPr>
          <a:xfrm>
            <a:off x="5976005" y="138789"/>
            <a:ext cx="3279349" cy="1624485"/>
          </a:xfrm>
          <a:prstGeom prst="rect">
            <a:avLst/>
          </a:prstGeom>
          <a:noFill/>
          <a:ln>
            <a:noFill/>
          </a:ln>
        </p:spPr>
      </p:pic>
      <p:sp>
        <p:nvSpPr>
          <p:cNvPr id="102" name="Shape 10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i="1" lang="en" sz="3000"/>
              <a:t>‘Email dings and phone rings...I can’t keep focused’</a:t>
            </a:r>
          </a:p>
          <a:p>
            <a:pPr lvl="0" rtl="0">
              <a:spcBef>
                <a:spcPts val="0"/>
              </a:spcBef>
              <a:buNone/>
            </a:pPr>
            <a:r>
              <a:rPr lang="en" sz="3000"/>
              <a:t>Solution:  From interruption to resuming focus takes 15-23 minutes </a:t>
            </a:r>
            <a:r>
              <a:rPr lang="en"/>
              <a:t>(Mark, Iqbal, et.al, 2015).</a:t>
            </a:r>
            <a:r>
              <a:rPr lang="en" sz="3000"/>
              <a:t>  When writing turn off all digital notifications and instead of reading emails throughout the day, set a specific time to read and respond to contacts.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Pioneering Pitfall #6</a:t>
            </a:r>
          </a:p>
        </p:txBody>
      </p:sp>
      <p:pic>
        <p:nvPicPr>
          <p:cNvPr descr="Icon_3color.jpg" id="108" name="Shape 108"/>
          <p:cNvPicPr preferRelativeResize="0"/>
          <p:nvPr/>
        </p:nvPicPr>
        <p:blipFill>
          <a:blip r:embed="rId3">
            <a:alphaModFix/>
          </a:blip>
          <a:stretch>
            <a:fillRect/>
          </a:stretch>
        </p:blipFill>
        <p:spPr>
          <a:xfrm>
            <a:off x="5864655" y="-10"/>
            <a:ext cx="3279349" cy="1624485"/>
          </a:xfrm>
          <a:prstGeom prst="rect">
            <a:avLst/>
          </a:prstGeom>
          <a:noFill/>
          <a:ln>
            <a:noFill/>
          </a:ln>
        </p:spPr>
      </p:pic>
      <p:sp>
        <p:nvSpPr>
          <p:cNvPr id="109" name="Shape 109"/>
          <p:cNvSpPr txBox="1"/>
          <p:nvPr>
            <p:ph idx="1" type="body"/>
          </p:nvPr>
        </p:nvSpPr>
        <p:spPr>
          <a:xfrm>
            <a:off x="311700" y="1360700"/>
            <a:ext cx="8520600" cy="3208200"/>
          </a:xfrm>
          <a:prstGeom prst="rect">
            <a:avLst/>
          </a:prstGeom>
        </p:spPr>
        <p:txBody>
          <a:bodyPr anchorCtr="0" anchor="t" bIns="91425" lIns="91425" rIns="91425" tIns="91425">
            <a:noAutofit/>
          </a:bodyPr>
          <a:lstStyle/>
          <a:p>
            <a:pPr lvl="0" rtl="0">
              <a:spcBef>
                <a:spcPts val="0"/>
              </a:spcBef>
              <a:buNone/>
            </a:pPr>
            <a:r>
              <a:rPr i="1" lang="en" sz="3000"/>
              <a:t>‘People are in and out of my office all day!’</a:t>
            </a:r>
          </a:p>
          <a:p>
            <a:pPr lvl="0" rtl="0">
              <a:spcBef>
                <a:spcPts val="0"/>
              </a:spcBef>
              <a:buNone/>
            </a:pPr>
            <a:r>
              <a:rPr lang="en" sz="3000"/>
              <a:t>Solution:  Interruptions consume 28% of a knowledge worker’s day </a:t>
            </a:r>
            <a:r>
              <a:rPr lang="en"/>
              <a:t>(Spira, 2005)</a:t>
            </a:r>
            <a:r>
              <a:rPr lang="en" sz="3000"/>
              <a:t>.  Use your syllabus to model a commitment to lifelong learning, improved instruction, and effective time management.</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